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59" r:id="rId3"/>
    <p:sldId id="260" r:id="rId4"/>
    <p:sldId id="261" r:id="rId5"/>
    <p:sldId id="262" r:id="rId6"/>
    <p:sldId id="264" r:id="rId7"/>
    <p:sldId id="265" r:id="rId8"/>
    <p:sldId id="272" r:id="rId9"/>
    <p:sldId id="273" r:id="rId10"/>
    <p:sldId id="274" r:id="rId11"/>
    <p:sldId id="275" r:id="rId12"/>
    <p:sldId id="276" r:id="rId13"/>
    <p:sldId id="277" r:id="rId14"/>
    <p:sldId id="278" r:id="rId15"/>
    <p:sldId id="279" r:id="rId16"/>
    <p:sldId id="280" r:id="rId17"/>
    <p:sldId id="281" r:id="rId18"/>
    <p:sldId id="27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110" d="100"/>
          <a:sy n="110" d="100"/>
        </p:scale>
        <p:origin x="62" y="197"/>
      </p:cViewPr>
      <p:guideLst/>
    </p:cSldViewPr>
  </p:slideViewPr>
  <p:notesTextViewPr>
    <p:cViewPr>
      <p:scale>
        <a:sx n="1" d="1"/>
        <a:sy n="1" d="1"/>
      </p:scale>
      <p:origin x="0" y="-403"/>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B2508D-0172-4B61-8D0D-89C86DE48D65}" type="datetimeFigureOut">
              <a:rPr lang="en-IN" smtClean="0"/>
              <a:t>09-05-2024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DB1D9F-F6D5-4E18-983F-BDD8B47C3420}" type="slidenum">
              <a:rPr lang="en-IN" smtClean="0"/>
              <a:t>‹#›</a:t>
            </a:fld>
            <a:endParaRPr lang="en-IN"/>
          </a:p>
        </p:txBody>
      </p:sp>
    </p:spTree>
    <p:extLst>
      <p:ext uri="{BB962C8B-B14F-4D97-AF65-F5344CB8AC3E}">
        <p14:creationId xmlns:p14="http://schemas.microsoft.com/office/powerpoint/2010/main" val="4100607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8" name="Google Shape;8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4728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l">
              <a:buFont typeface="Arial" panose="020B0604020202020204" pitchFamily="34" charset="0"/>
              <a:buChar char="•"/>
            </a:pPr>
            <a:r>
              <a:rPr lang="en-US" dirty="0"/>
              <a:t>A strong plot structure is the backbone of a compelling fictional narrative. Editors often recommend following a tried-and-true structure, such as the classic three-act structure, which features a clear beginning, middle, and end. The beginning introduces the characters, setting, and central conflict that drives the story. The middle section raises the stakes for the characters and builds suspense, keeping the reader engaged. Finally, the ending should provide a satisfying resolution that ties up loose ends and leaves the reader feeling fulfilled. Editors ensure a logical progression of events throughout the story, with a clear cause-and-effect relationship that makes the narrative feel believable.</a:t>
            </a:r>
            <a:endParaRPr dirty="0"/>
          </a:p>
        </p:txBody>
      </p:sp>
      <p:sp>
        <p:nvSpPr>
          <p:cNvPr id="97" name="Google Shape;9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2621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l">
              <a:buFont typeface="Arial" panose="020B0604020202020204" pitchFamily="34" charset="0"/>
              <a:buChar char="•"/>
            </a:pPr>
            <a:r>
              <a:rPr lang="en-US" dirty="0"/>
              <a:t>Pacing and tension are crucial elements for keeping the reader engaged in a fictional narrative. Editors help authors maintain a balanced pace that moves the story forward without feeling rushed or bogged down. Effective pacing often involves alternating between moments of action and suspense with moments of reflection or character development. This provides the reader with breathing room and allows them to connect with the characters on a deeper level. Editors also guide authors on using pacing strategically to build tension and suspense, keeping the reader guessing about what will happen next. Avoiding information overload and dragging scenes ensures the story remains engaging throughout. Finally, varying sentence length and paragraph structure adds dynamism to the writing and prevents it from feeling monotonous.</a:t>
            </a:r>
            <a:endParaRPr dirty="0"/>
          </a:p>
        </p:txBody>
      </p:sp>
      <p:sp>
        <p:nvSpPr>
          <p:cNvPr id="97" name="Google Shape;9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6786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l">
              <a:buFont typeface="Arial" panose="020B0604020202020204" pitchFamily="34" charset="0"/>
              <a:buChar char="•"/>
            </a:pPr>
            <a:r>
              <a:rPr lang="en-US" dirty="0"/>
              <a:t>Point of view (POV) determines whose perspective the story is told from. Editors help authors choose a consistent POV and stick with it throughout the narrative. Common POVs include first-person (the story is narrated by a character using "I"), second-person (a rare choice where the story directly addresses the reader using "you"), and third-person (the story is narrated from outside the characters using "he," "she," or "they"). Each POV offers unique advantages and limitations. First-person allows for a deep dive into the protagonist's thoughts and feelings but limits the scope of the story. Third-person limited offers a close connection to a specific character's perspective while third-person omniscient allows the narrator to access the thoughts and feelings of all characters. Editors consider how POV impacts the reader's experience and connection to the story. Additionally, when writing in third-person, it is crucial to maintain a consistent voice for the narrator.</a:t>
            </a:r>
            <a:endParaRPr dirty="0"/>
          </a:p>
        </p:txBody>
      </p:sp>
      <p:sp>
        <p:nvSpPr>
          <p:cNvPr id="97" name="Google Shape;9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2905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l">
              <a:buFont typeface="Arial" panose="020B0604020202020204" pitchFamily="34" charset="0"/>
              <a:buChar char="•"/>
            </a:pPr>
            <a:r>
              <a:rPr lang="en-US" dirty="0"/>
              <a:t>Point of view (POV) determines whose perspective the story is told from. Editors help authors choose a consistent POV and stick with it throughout the narrative. Common POVs include first-person (the story is narrated by a character using "I"), second-person (a rare choice where the story directly addresses the reader using "you"), and third-person (the story is narrated from outside the characters using "he," "she," or "they"). Each POV offers unique advantages and limitations. First-person allows for a deep dive into the protagonist's thoughts and feelings but limits the scope of the story. Third-person limited offers a close connection to a specific character's perspective while third-person omniscient allows the narrator to access the thoughts and feelings of all characters. Editors consider how POV impacts the reader's experience and connection to the story. Additionally, when writing in third-person, it is crucial to maintain a consistent voice for the narrator.</a:t>
            </a:r>
            <a:endParaRPr dirty="0"/>
          </a:p>
        </p:txBody>
      </p:sp>
      <p:sp>
        <p:nvSpPr>
          <p:cNvPr id="97" name="Google Shape;9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9236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l">
              <a:buFont typeface="Arial" panose="020B0604020202020204" pitchFamily="34" charset="0"/>
              <a:buChar char="•"/>
            </a:pPr>
            <a:r>
              <a:rPr lang="en-US" dirty="0"/>
              <a:t>Accuracy and objectivity are paramount in non-fiction writing. Editors work with authors to ensure all information presented is accurate and verifiable. This involves meticulous fact-checking of all sources, from scholarly articles to historical documents to online resources. Avoiding stating opinions as facts is crucial for maintaining credibility. Editors encourage non-fiction writers to present a balanced and objective perspective, even on controversial topics. This may involve presenting different sides of an issue fairly and allowing the reader to draw their own conclusions. Additionally, authors should be transparent about any potential biases or conflicts of interest that might influence their writing.</a:t>
            </a:r>
            <a:endParaRPr dirty="0"/>
          </a:p>
        </p:txBody>
      </p:sp>
      <p:sp>
        <p:nvSpPr>
          <p:cNvPr id="97" name="Google Shape;9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8297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l">
              <a:buFont typeface="Arial" panose="020B0604020202020204" pitchFamily="34" charset="0"/>
              <a:buChar char="•"/>
            </a:pPr>
            <a:r>
              <a:rPr lang="en-US" dirty="0"/>
              <a:t>Clarity and organization are essential for effective communication in non-fiction writing. Editors collaborate with authors to ensure content is organized in a logical and easy-to-follow manner. This might involve structuring the writing with a clear introduction, body paragraphs, and conclusion. Using clear and concise language that is appropriate for the target audience is crucial. Editors also recommend employing headings, subheadings, and bullet points to improve readability and guide the reader's eye through the text. </a:t>
            </a:r>
            <a:endParaRPr dirty="0"/>
          </a:p>
        </p:txBody>
      </p:sp>
      <p:sp>
        <p:nvSpPr>
          <p:cNvPr id="97" name="Google Shape;9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94438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l">
              <a:buFont typeface="Arial" panose="020B0604020202020204" pitchFamily="34" charset="0"/>
              <a:buChar char="•"/>
            </a:pPr>
            <a:r>
              <a:rPr lang="en-US" dirty="0"/>
              <a:t>Proper citation and style are essential aspects of academic integrity and credibility in non-fiction writing. Editors assist authors by ensuring they use a consistent citation style guide, such as the widely used APA (American Psychological Association), MLA (Modern Language Association), or Chicago styles. Citing all sources properly gives credit to the original authors and allows readers to track down the source of information for further exploration. Editors ensure citations are formatted correctly according to the chosen style guide, following specific guidelines for punctuation, capitalization, and formatting. Additionally, including a reference list at the end of the non-fiction work provides complete information for all cited sources, allowing readers to easily locate the original material. Finally, in-text citations can be used throughout the writing to guide readers to the reference list for further details on specific points.</a:t>
            </a:r>
            <a:endParaRPr dirty="0"/>
          </a:p>
        </p:txBody>
      </p:sp>
      <p:sp>
        <p:nvSpPr>
          <p:cNvPr id="97" name="Google Shape;9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8931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l">
              <a:buFont typeface="Arial" panose="020B0604020202020204" pitchFamily="34" charset="0"/>
              <a:buChar char="•"/>
            </a:pPr>
            <a:r>
              <a:rPr lang="en-US" dirty="0"/>
              <a:t>The language and tone used in non-fiction writing should be clear, concise, and formal. Editors help authors avoid jargon or overly technical terms that might confuse the reader. If technical terms are necessary, they should be clearly defined within the context of the writing. Maintaining a consistent tone throughout the non-fiction piece ensures a professional and polished feel. Editors also encourage authors to consider their target audience and tailor the language and tone accordingly. For instance, writing for a scholarly audience might require a more formal and technical tone, while writing for a general audience might benefit from a more accessible and conversational tone. </a:t>
            </a:r>
            <a:r>
              <a:rPr lang="en-US"/>
              <a:t>Finally, thorough proofreading ensures the non-fiction writing is free from errors in grammar, punctuation, and spelling, maintaining a professional and error-free presentation.</a:t>
            </a:r>
            <a:endParaRPr dirty="0"/>
          </a:p>
        </p:txBody>
      </p:sp>
      <p:sp>
        <p:nvSpPr>
          <p:cNvPr id="97" name="Google Shape;9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65727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5475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l">
              <a:buFont typeface="Arial" panose="020B0604020202020204" pitchFamily="34" charset="0"/>
              <a:buChar char="•"/>
            </a:pPr>
            <a:r>
              <a:rPr lang="en-US" b="0" i="0" dirty="0">
                <a:solidFill>
                  <a:srgbClr val="1F1F1F"/>
                </a:solidFill>
                <a:effectLst/>
                <a:highlight>
                  <a:srgbClr val="FFFFFF"/>
                </a:highlight>
                <a:latin typeface="Google Sans"/>
              </a:rPr>
              <a:t>In this presentation, we will explore the principles and processes of idea generation. We will discuss different techniques for generating ideas, as well as how to create an environment that is conducive to creativity. By the end of this presentation, you will be able to generate more and better ideas.</a:t>
            </a:r>
            <a:endParaRPr dirty="0"/>
          </a:p>
        </p:txBody>
      </p:sp>
      <p:sp>
        <p:nvSpPr>
          <p:cNvPr id="97" name="Google Shape;9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2054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l">
              <a:buFont typeface="Arial" panose="020B0604020202020204" pitchFamily="34" charset="0"/>
              <a:buChar char="•"/>
            </a:pPr>
            <a:r>
              <a:rPr lang="en-US" dirty="0"/>
              <a:t>The goals of editing are the same for both fiction and non-fiction writing. Editors work to improve the clarity and coherence of the writing, ensuring the message is conveyed effectively. Consistency is essential in both genres, whether maintaining a consistent tone throughout a fictional narrative or ensuring factual accuracy in a non-fiction piece. Editing also focuses on enhancing the flow and readability of the writing, making it easy and enjoyable for the audience to consume. Additionally, editors help strengthen the writer's unique voice, allowing their personality and style to shine through. Finally, editing corrects any errors in grammar, punctuation, and spelling, ensuring a professional and polished final product.</a:t>
            </a:r>
            <a:endParaRPr dirty="0"/>
          </a:p>
        </p:txBody>
      </p:sp>
      <p:sp>
        <p:nvSpPr>
          <p:cNvPr id="97" name="Google Shape;9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7071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l">
              <a:buFont typeface="Arial" panose="020B0604020202020204" pitchFamily="34" charset="0"/>
              <a:buChar char="•"/>
            </a:pPr>
            <a:r>
              <a:rPr lang="en-US" dirty="0"/>
              <a:t>When editing fiction, the focus lies on the core elements of storytelling: plot, character development, and world-building. Editors work with the author to ensure a strong narrative arc exists, with a clear beginning that hooks the reader, a compelling middle that builds suspense, and a satisfying end that resolves the story's central conflict. Creating believable and relatable characters is crucial in fiction, as readers need to connect with the characters to care about their journey. Editors also help develop a vivid and immersive setting, transporting the reader into the fictional world. Additionally, maintaining a consistent tone and style throughout the narrative is essential for establishing the overall mood and atmosphere of the story.</a:t>
            </a:r>
            <a:endParaRPr dirty="0"/>
          </a:p>
        </p:txBody>
      </p:sp>
      <p:sp>
        <p:nvSpPr>
          <p:cNvPr id="97" name="Google Shape;9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919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l">
              <a:buFont typeface="Arial" panose="020B0604020202020204" pitchFamily="34" charset="0"/>
              <a:buChar char="•"/>
            </a:pPr>
            <a:r>
              <a:rPr lang="en-US" dirty="0"/>
              <a:t>Editing for non-fiction requires a rigorous approach to accuracy, clarity, and objectivity. Editors meticulously fact-check all information to ensure its veracity and source credibility. Organizing content in a logical and easy-to-follow manner is essential for guiding readers through the non-fiction text. Editors also ensure the language is clear, concise, and appropriate for the target audience. Additionally, when arguments are presented in non-fiction writing, they need to be supported with evidence and data to strengthen their validity.</a:t>
            </a:r>
            <a:endParaRPr dirty="0"/>
          </a:p>
        </p:txBody>
      </p:sp>
      <p:sp>
        <p:nvSpPr>
          <p:cNvPr id="97" name="Google Shape;9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1417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l">
              <a:buFont typeface="Arial" panose="020B0604020202020204" pitchFamily="34" charset="0"/>
              <a:buChar char="•"/>
            </a:pPr>
            <a:r>
              <a:rPr lang="en-US" dirty="0"/>
              <a:t>There are three main types of editing: developmental editing, copy editing, and proofreading. Developmental editing tackles the big-picture elements of the writing, providing feedback on plot, character development, and overall structure. Copy editing delves deeper into the language itself, focusing on improving clarity, conciseness, and flow. Additionally, copy editing involves correcting grammatical errors, punctuation mistakes, and spelling inconsistencies. Finally, proofreading is the final stage of editing, catching any remaining typos, grammatical errors, or formatting inconsistencies that may have slipped through the cracks.</a:t>
            </a:r>
            <a:endParaRPr dirty="0"/>
          </a:p>
        </p:txBody>
      </p:sp>
      <p:sp>
        <p:nvSpPr>
          <p:cNvPr id="97" name="Google Shape;9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0846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l">
              <a:buFont typeface="Arial" panose="020B0604020202020204" pitchFamily="34" charset="0"/>
              <a:buChar char="•"/>
            </a:pPr>
            <a:r>
              <a:rPr lang="en-US" dirty="0"/>
              <a:t>Developing well-rounded and believable characters is fundamental to successful fiction writing. Characters need to feel like real people with distinct personalities, motivations, and backstories that drive their actions. Editors help authors avoid simply "telling" the reader about a character's traits. Instead, editors encourage authors to "show" these traits through the character's actions, dialogue, and internal monologue. Characters should not be perfect; having flaws and vulnerabilities makes them more relatable and adds depth to the story. Finally, maintaining character consistency throughout the narrative ensures a believable and cohesive reading experience.</a:t>
            </a:r>
            <a:endParaRPr dirty="0"/>
          </a:p>
        </p:txBody>
      </p:sp>
      <p:sp>
        <p:nvSpPr>
          <p:cNvPr id="97" name="Google Shape;9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2873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l">
              <a:buFont typeface="Arial" panose="020B0604020202020204" pitchFamily="34" charset="0"/>
              <a:buChar char="•"/>
            </a:pPr>
            <a:r>
              <a:rPr lang="en-US" dirty="0"/>
              <a:t>Dialogue plays a crucial role in fiction, driving the plot forward, revealing character traits, and creating emotional connections with the reader. Editors ensure the dialogue is natural and believable, mimicking the way people actually speak. Effective dialogue serves multiple purposes: advancing the plot by conveying key information, revealing character motivations through their words, and creating emotional impact on the reader. Editors caution against exposition dumps, where characters simply explain things to each other and the reader. Dialogue should flow naturally and avoid sounding forced. Varying sentence structure and word choice adds depth and realism to the characters' voices. Additionally, editors ensure proper use of dialogue tags to attribute speech to the correct character.</a:t>
            </a:r>
            <a:endParaRPr dirty="0"/>
          </a:p>
        </p:txBody>
      </p:sp>
      <p:sp>
        <p:nvSpPr>
          <p:cNvPr id="97" name="Google Shape;9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8312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l">
              <a:buFont typeface="Arial" panose="020B0604020202020204" pitchFamily="34" charset="0"/>
              <a:buChar char="•"/>
            </a:pPr>
            <a:r>
              <a:rPr lang="en-US" dirty="0"/>
              <a:t>A well-developed setting can transport the reader into the fictional world and enhance the narrative. Editors encourage authors to use vivid sensory details to bring the setting to life, allowing readers to visualize the environment through descriptions of sight, sound, smell, taste, and touch. The setting should not be an afterthought but an integral part of the story, contributing to the overall atmosphere, mood, and tone. Editors also consider how the setting influences the characters and plot. For instance, a dark and stormy night might create a sense of suspense or danger, while a bustling marketplace could introduce elements of conflict or opportunity. Finally, maintaining consistency with the details of the setting throughout the story ensures a cohesive reading experience.</a:t>
            </a:r>
            <a:endParaRPr dirty="0"/>
          </a:p>
        </p:txBody>
      </p:sp>
      <p:sp>
        <p:nvSpPr>
          <p:cNvPr id="97" name="Google Shape;9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4270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139D8-B459-F765-E710-084DFBF92A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2584944A-DEBE-B784-3293-63754C60D2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762A1569-4F6F-B7D0-201B-677E25520D0E}"/>
              </a:ext>
            </a:extLst>
          </p:cNvPr>
          <p:cNvSpPr>
            <a:spLocks noGrp="1"/>
          </p:cNvSpPr>
          <p:nvPr>
            <p:ph type="dt" sz="half" idx="10"/>
          </p:nvPr>
        </p:nvSpPr>
        <p:spPr/>
        <p:txBody>
          <a:bodyPr/>
          <a:lstStyle/>
          <a:p>
            <a:r>
              <a:rPr lang="en-US"/>
              <a:t>09/05/2024</a:t>
            </a:r>
            <a:endParaRPr lang="en-IN"/>
          </a:p>
        </p:txBody>
      </p:sp>
      <p:sp>
        <p:nvSpPr>
          <p:cNvPr id="5" name="Footer Placeholder 4">
            <a:extLst>
              <a:ext uri="{FF2B5EF4-FFF2-40B4-BE49-F238E27FC236}">
                <a16:creationId xmlns:a16="http://schemas.microsoft.com/office/drawing/2014/main" id="{7BF457A2-9BA5-D345-A701-B40F8A3C7477}"/>
              </a:ext>
            </a:extLst>
          </p:cNvPr>
          <p:cNvSpPr>
            <a:spLocks noGrp="1"/>
          </p:cNvSpPr>
          <p:nvPr>
            <p:ph type="ftr" sz="quarter" idx="11"/>
          </p:nvPr>
        </p:nvSpPr>
        <p:spPr/>
        <p:txBody>
          <a:bodyPr/>
          <a:lstStyle/>
          <a:p>
            <a:r>
              <a:rPr lang="en-US"/>
              <a:t>INTRODUCTION TO COMPUTER ANIMATION /K.SANGEETHA/GCD/SNSRCAS</a:t>
            </a:r>
            <a:endParaRPr lang="en-IN"/>
          </a:p>
        </p:txBody>
      </p:sp>
      <p:sp>
        <p:nvSpPr>
          <p:cNvPr id="6" name="Slide Number Placeholder 5">
            <a:extLst>
              <a:ext uri="{FF2B5EF4-FFF2-40B4-BE49-F238E27FC236}">
                <a16:creationId xmlns:a16="http://schemas.microsoft.com/office/drawing/2014/main" id="{A5CF1EE6-D2D6-05A8-635B-97F6C7D39F23}"/>
              </a:ext>
            </a:extLst>
          </p:cNvPr>
          <p:cNvSpPr>
            <a:spLocks noGrp="1"/>
          </p:cNvSpPr>
          <p:nvPr>
            <p:ph type="sldNum" sz="quarter" idx="12"/>
          </p:nvPr>
        </p:nvSpPr>
        <p:spPr/>
        <p:txBody>
          <a:bodyPr/>
          <a:lstStyle/>
          <a:p>
            <a:fld id="{A5032B9C-D3C5-4F61-BAD0-F48CF97C4B77}" type="slidenum">
              <a:rPr lang="en-IN" smtClean="0"/>
              <a:t>‹#›</a:t>
            </a:fld>
            <a:endParaRPr lang="en-IN"/>
          </a:p>
        </p:txBody>
      </p:sp>
    </p:spTree>
    <p:extLst>
      <p:ext uri="{BB962C8B-B14F-4D97-AF65-F5344CB8AC3E}">
        <p14:creationId xmlns:p14="http://schemas.microsoft.com/office/powerpoint/2010/main" val="1543207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5EE06-D508-8B43-24FA-D60827E8C80D}"/>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CC4E3953-E687-6E6A-0210-95A780EE41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62B953E-EF4F-B0A0-F858-6435517235D3}"/>
              </a:ext>
            </a:extLst>
          </p:cNvPr>
          <p:cNvSpPr>
            <a:spLocks noGrp="1"/>
          </p:cNvSpPr>
          <p:nvPr>
            <p:ph type="dt" sz="half" idx="10"/>
          </p:nvPr>
        </p:nvSpPr>
        <p:spPr/>
        <p:txBody>
          <a:bodyPr/>
          <a:lstStyle/>
          <a:p>
            <a:r>
              <a:rPr lang="en-US"/>
              <a:t>09/05/2024</a:t>
            </a:r>
            <a:endParaRPr lang="en-IN"/>
          </a:p>
        </p:txBody>
      </p:sp>
      <p:sp>
        <p:nvSpPr>
          <p:cNvPr id="5" name="Footer Placeholder 4">
            <a:extLst>
              <a:ext uri="{FF2B5EF4-FFF2-40B4-BE49-F238E27FC236}">
                <a16:creationId xmlns:a16="http://schemas.microsoft.com/office/drawing/2014/main" id="{90F3BD75-89F2-47FE-AC54-4E7D99868343}"/>
              </a:ext>
            </a:extLst>
          </p:cNvPr>
          <p:cNvSpPr>
            <a:spLocks noGrp="1"/>
          </p:cNvSpPr>
          <p:nvPr>
            <p:ph type="ftr" sz="quarter" idx="11"/>
          </p:nvPr>
        </p:nvSpPr>
        <p:spPr/>
        <p:txBody>
          <a:bodyPr/>
          <a:lstStyle/>
          <a:p>
            <a:r>
              <a:rPr lang="en-US"/>
              <a:t>INTRODUCTION TO COMPUTER ANIMATION /K.SANGEETHA/GCD/SNSRCAS</a:t>
            </a:r>
            <a:endParaRPr lang="en-IN"/>
          </a:p>
        </p:txBody>
      </p:sp>
      <p:sp>
        <p:nvSpPr>
          <p:cNvPr id="6" name="Slide Number Placeholder 5">
            <a:extLst>
              <a:ext uri="{FF2B5EF4-FFF2-40B4-BE49-F238E27FC236}">
                <a16:creationId xmlns:a16="http://schemas.microsoft.com/office/drawing/2014/main" id="{B7B864ED-7F19-AE3B-0A2A-224F4A992436}"/>
              </a:ext>
            </a:extLst>
          </p:cNvPr>
          <p:cNvSpPr>
            <a:spLocks noGrp="1"/>
          </p:cNvSpPr>
          <p:nvPr>
            <p:ph type="sldNum" sz="quarter" idx="12"/>
          </p:nvPr>
        </p:nvSpPr>
        <p:spPr/>
        <p:txBody>
          <a:bodyPr/>
          <a:lstStyle/>
          <a:p>
            <a:fld id="{A5032B9C-D3C5-4F61-BAD0-F48CF97C4B77}" type="slidenum">
              <a:rPr lang="en-IN" smtClean="0"/>
              <a:t>‹#›</a:t>
            </a:fld>
            <a:endParaRPr lang="en-IN"/>
          </a:p>
        </p:txBody>
      </p:sp>
    </p:spTree>
    <p:extLst>
      <p:ext uri="{BB962C8B-B14F-4D97-AF65-F5344CB8AC3E}">
        <p14:creationId xmlns:p14="http://schemas.microsoft.com/office/powerpoint/2010/main" val="3777588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9A6D23-35FA-A11C-43FF-26AFC1AF394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FEC1A80B-A99C-3515-A74B-8CF2609C5A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32DE71B-75F7-D5BD-C56F-C425ACB522AF}"/>
              </a:ext>
            </a:extLst>
          </p:cNvPr>
          <p:cNvSpPr>
            <a:spLocks noGrp="1"/>
          </p:cNvSpPr>
          <p:nvPr>
            <p:ph type="dt" sz="half" idx="10"/>
          </p:nvPr>
        </p:nvSpPr>
        <p:spPr/>
        <p:txBody>
          <a:bodyPr/>
          <a:lstStyle/>
          <a:p>
            <a:r>
              <a:rPr lang="en-US"/>
              <a:t>09/05/2024</a:t>
            </a:r>
            <a:endParaRPr lang="en-IN"/>
          </a:p>
        </p:txBody>
      </p:sp>
      <p:sp>
        <p:nvSpPr>
          <p:cNvPr id="5" name="Footer Placeholder 4">
            <a:extLst>
              <a:ext uri="{FF2B5EF4-FFF2-40B4-BE49-F238E27FC236}">
                <a16:creationId xmlns:a16="http://schemas.microsoft.com/office/drawing/2014/main" id="{5DBFE0EE-F7EE-6B0A-801A-D509ED9F2864}"/>
              </a:ext>
            </a:extLst>
          </p:cNvPr>
          <p:cNvSpPr>
            <a:spLocks noGrp="1"/>
          </p:cNvSpPr>
          <p:nvPr>
            <p:ph type="ftr" sz="quarter" idx="11"/>
          </p:nvPr>
        </p:nvSpPr>
        <p:spPr/>
        <p:txBody>
          <a:bodyPr/>
          <a:lstStyle/>
          <a:p>
            <a:r>
              <a:rPr lang="en-US"/>
              <a:t>INTRODUCTION TO COMPUTER ANIMATION /K.SANGEETHA/GCD/SNSRCAS</a:t>
            </a:r>
            <a:endParaRPr lang="en-IN"/>
          </a:p>
        </p:txBody>
      </p:sp>
      <p:sp>
        <p:nvSpPr>
          <p:cNvPr id="6" name="Slide Number Placeholder 5">
            <a:extLst>
              <a:ext uri="{FF2B5EF4-FFF2-40B4-BE49-F238E27FC236}">
                <a16:creationId xmlns:a16="http://schemas.microsoft.com/office/drawing/2014/main" id="{92971670-9B92-A3A7-FADE-6FFE900562EE}"/>
              </a:ext>
            </a:extLst>
          </p:cNvPr>
          <p:cNvSpPr>
            <a:spLocks noGrp="1"/>
          </p:cNvSpPr>
          <p:nvPr>
            <p:ph type="sldNum" sz="quarter" idx="12"/>
          </p:nvPr>
        </p:nvSpPr>
        <p:spPr/>
        <p:txBody>
          <a:bodyPr/>
          <a:lstStyle/>
          <a:p>
            <a:fld id="{A5032B9C-D3C5-4F61-BAD0-F48CF97C4B77}" type="slidenum">
              <a:rPr lang="en-IN" smtClean="0"/>
              <a:t>‹#›</a:t>
            </a:fld>
            <a:endParaRPr lang="en-IN"/>
          </a:p>
        </p:txBody>
      </p:sp>
    </p:spTree>
    <p:extLst>
      <p:ext uri="{BB962C8B-B14F-4D97-AF65-F5344CB8AC3E}">
        <p14:creationId xmlns:p14="http://schemas.microsoft.com/office/powerpoint/2010/main" val="1526876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7BA55-262A-3A0E-7249-9EE924FBECE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D090BEA-E0A9-67A6-7149-D9245669C0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27FBC39-7AD9-B4E9-8398-90DC7F3C0157}"/>
              </a:ext>
            </a:extLst>
          </p:cNvPr>
          <p:cNvSpPr>
            <a:spLocks noGrp="1"/>
          </p:cNvSpPr>
          <p:nvPr>
            <p:ph type="dt" sz="half" idx="10"/>
          </p:nvPr>
        </p:nvSpPr>
        <p:spPr/>
        <p:txBody>
          <a:bodyPr/>
          <a:lstStyle/>
          <a:p>
            <a:r>
              <a:rPr lang="en-US"/>
              <a:t>09/05/2024</a:t>
            </a:r>
            <a:endParaRPr lang="en-IN"/>
          </a:p>
        </p:txBody>
      </p:sp>
      <p:sp>
        <p:nvSpPr>
          <p:cNvPr id="5" name="Footer Placeholder 4">
            <a:extLst>
              <a:ext uri="{FF2B5EF4-FFF2-40B4-BE49-F238E27FC236}">
                <a16:creationId xmlns:a16="http://schemas.microsoft.com/office/drawing/2014/main" id="{6EFD6939-0C60-B0E5-0227-4E30EF3032BC}"/>
              </a:ext>
            </a:extLst>
          </p:cNvPr>
          <p:cNvSpPr>
            <a:spLocks noGrp="1"/>
          </p:cNvSpPr>
          <p:nvPr>
            <p:ph type="ftr" sz="quarter" idx="11"/>
          </p:nvPr>
        </p:nvSpPr>
        <p:spPr/>
        <p:txBody>
          <a:bodyPr/>
          <a:lstStyle/>
          <a:p>
            <a:r>
              <a:rPr lang="en-US"/>
              <a:t>INTRODUCTION TO COMPUTER ANIMATION /K.SANGEETHA/GCD/SNSRCAS</a:t>
            </a:r>
            <a:endParaRPr lang="en-IN"/>
          </a:p>
        </p:txBody>
      </p:sp>
      <p:sp>
        <p:nvSpPr>
          <p:cNvPr id="6" name="Slide Number Placeholder 5">
            <a:extLst>
              <a:ext uri="{FF2B5EF4-FFF2-40B4-BE49-F238E27FC236}">
                <a16:creationId xmlns:a16="http://schemas.microsoft.com/office/drawing/2014/main" id="{A84D547A-5CD8-2A79-9818-9443F877F104}"/>
              </a:ext>
            </a:extLst>
          </p:cNvPr>
          <p:cNvSpPr>
            <a:spLocks noGrp="1"/>
          </p:cNvSpPr>
          <p:nvPr>
            <p:ph type="sldNum" sz="quarter" idx="12"/>
          </p:nvPr>
        </p:nvSpPr>
        <p:spPr/>
        <p:txBody>
          <a:bodyPr/>
          <a:lstStyle/>
          <a:p>
            <a:fld id="{A5032B9C-D3C5-4F61-BAD0-F48CF97C4B77}" type="slidenum">
              <a:rPr lang="en-IN" smtClean="0"/>
              <a:t>‹#›</a:t>
            </a:fld>
            <a:endParaRPr lang="en-IN"/>
          </a:p>
        </p:txBody>
      </p:sp>
    </p:spTree>
    <p:extLst>
      <p:ext uri="{BB962C8B-B14F-4D97-AF65-F5344CB8AC3E}">
        <p14:creationId xmlns:p14="http://schemas.microsoft.com/office/powerpoint/2010/main" val="814826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5FE15-2B42-56A0-3533-DFF36CA229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C3EEEEA4-4071-6BB4-847A-3815FE8526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F2B6F1-B695-E34A-27C9-EB6F85E5F597}"/>
              </a:ext>
            </a:extLst>
          </p:cNvPr>
          <p:cNvSpPr>
            <a:spLocks noGrp="1"/>
          </p:cNvSpPr>
          <p:nvPr>
            <p:ph type="dt" sz="half" idx="10"/>
          </p:nvPr>
        </p:nvSpPr>
        <p:spPr/>
        <p:txBody>
          <a:bodyPr/>
          <a:lstStyle/>
          <a:p>
            <a:r>
              <a:rPr lang="en-US"/>
              <a:t>09/05/2024</a:t>
            </a:r>
            <a:endParaRPr lang="en-IN"/>
          </a:p>
        </p:txBody>
      </p:sp>
      <p:sp>
        <p:nvSpPr>
          <p:cNvPr id="5" name="Footer Placeholder 4">
            <a:extLst>
              <a:ext uri="{FF2B5EF4-FFF2-40B4-BE49-F238E27FC236}">
                <a16:creationId xmlns:a16="http://schemas.microsoft.com/office/drawing/2014/main" id="{5366242A-5DE3-C50E-94A9-4F6FFEE9FC6D}"/>
              </a:ext>
            </a:extLst>
          </p:cNvPr>
          <p:cNvSpPr>
            <a:spLocks noGrp="1"/>
          </p:cNvSpPr>
          <p:nvPr>
            <p:ph type="ftr" sz="quarter" idx="11"/>
          </p:nvPr>
        </p:nvSpPr>
        <p:spPr/>
        <p:txBody>
          <a:bodyPr/>
          <a:lstStyle/>
          <a:p>
            <a:r>
              <a:rPr lang="en-US"/>
              <a:t>INTRODUCTION TO COMPUTER ANIMATION /K.SANGEETHA/GCD/SNSRCAS</a:t>
            </a:r>
            <a:endParaRPr lang="en-IN"/>
          </a:p>
        </p:txBody>
      </p:sp>
      <p:sp>
        <p:nvSpPr>
          <p:cNvPr id="6" name="Slide Number Placeholder 5">
            <a:extLst>
              <a:ext uri="{FF2B5EF4-FFF2-40B4-BE49-F238E27FC236}">
                <a16:creationId xmlns:a16="http://schemas.microsoft.com/office/drawing/2014/main" id="{308A3C7C-9598-BEA3-D664-D4C18D8B54F6}"/>
              </a:ext>
            </a:extLst>
          </p:cNvPr>
          <p:cNvSpPr>
            <a:spLocks noGrp="1"/>
          </p:cNvSpPr>
          <p:nvPr>
            <p:ph type="sldNum" sz="quarter" idx="12"/>
          </p:nvPr>
        </p:nvSpPr>
        <p:spPr/>
        <p:txBody>
          <a:bodyPr/>
          <a:lstStyle/>
          <a:p>
            <a:fld id="{A5032B9C-D3C5-4F61-BAD0-F48CF97C4B77}" type="slidenum">
              <a:rPr lang="en-IN" smtClean="0"/>
              <a:t>‹#›</a:t>
            </a:fld>
            <a:endParaRPr lang="en-IN"/>
          </a:p>
        </p:txBody>
      </p:sp>
    </p:spTree>
    <p:extLst>
      <p:ext uri="{BB962C8B-B14F-4D97-AF65-F5344CB8AC3E}">
        <p14:creationId xmlns:p14="http://schemas.microsoft.com/office/powerpoint/2010/main" val="299935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22F26-FF16-F18C-79E7-784BF7CC2D57}"/>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47BAB259-A904-C7C4-26AE-B743FAF11C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276A8F36-427D-459D-0391-17869DB0D0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5B86FD89-E20F-7CD5-2089-24068AA7A03B}"/>
              </a:ext>
            </a:extLst>
          </p:cNvPr>
          <p:cNvSpPr>
            <a:spLocks noGrp="1"/>
          </p:cNvSpPr>
          <p:nvPr>
            <p:ph type="dt" sz="half" idx="10"/>
          </p:nvPr>
        </p:nvSpPr>
        <p:spPr/>
        <p:txBody>
          <a:bodyPr/>
          <a:lstStyle/>
          <a:p>
            <a:r>
              <a:rPr lang="en-US"/>
              <a:t>09/05/2024</a:t>
            </a:r>
            <a:endParaRPr lang="en-IN"/>
          </a:p>
        </p:txBody>
      </p:sp>
      <p:sp>
        <p:nvSpPr>
          <p:cNvPr id="6" name="Footer Placeholder 5">
            <a:extLst>
              <a:ext uri="{FF2B5EF4-FFF2-40B4-BE49-F238E27FC236}">
                <a16:creationId xmlns:a16="http://schemas.microsoft.com/office/drawing/2014/main" id="{4943FE84-B5EF-8AF4-096B-F230C5F104AF}"/>
              </a:ext>
            </a:extLst>
          </p:cNvPr>
          <p:cNvSpPr>
            <a:spLocks noGrp="1"/>
          </p:cNvSpPr>
          <p:nvPr>
            <p:ph type="ftr" sz="quarter" idx="11"/>
          </p:nvPr>
        </p:nvSpPr>
        <p:spPr/>
        <p:txBody>
          <a:bodyPr/>
          <a:lstStyle/>
          <a:p>
            <a:r>
              <a:rPr lang="en-US"/>
              <a:t>INTRODUCTION TO COMPUTER ANIMATION /K.SANGEETHA/GCD/SNSRCAS</a:t>
            </a:r>
            <a:endParaRPr lang="en-IN"/>
          </a:p>
        </p:txBody>
      </p:sp>
      <p:sp>
        <p:nvSpPr>
          <p:cNvPr id="7" name="Slide Number Placeholder 6">
            <a:extLst>
              <a:ext uri="{FF2B5EF4-FFF2-40B4-BE49-F238E27FC236}">
                <a16:creationId xmlns:a16="http://schemas.microsoft.com/office/drawing/2014/main" id="{8A9D663F-A411-78DD-1432-1796EADC56A2}"/>
              </a:ext>
            </a:extLst>
          </p:cNvPr>
          <p:cNvSpPr>
            <a:spLocks noGrp="1"/>
          </p:cNvSpPr>
          <p:nvPr>
            <p:ph type="sldNum" sz="quarter" idx="12"/>
          </p:nvPr>
        </p:nvSpPr>
        <p:spPr/>
        <p:txBody>
          <a:bodyPr/>
          <a:lstStyle/>
          <a:p>
            <a:fld id="{A5032B9C-D3C5-4F61-BAD0-F48CF97C4B77}" type="slidenum">
              <a:rPr lang="en-IN" smtClean="0"/>
              <a:t>‹#›</a:t>
            </a:fld>
            <a:endParaRPr lang="en-IN"/>
          </a:p>
        </p:txBody>
      </p:sp>
    </p:spTree>
    <p:extLst>
      <p:ext uri="{BB962C8B-B14F-4D97-AF65-F5344CB8AC3E}">
        <p14:creationId xmlns:p14="http://schemas.microsoft.com/office/powerpoint/2010/main" val="1687109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C42B9-3C53-FD62-E82D-06BA6B7BB7C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F55CDF63-DCBB-30CE-BC63-E5EF068102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D6952C-9D5D-12E6-AA11-E3E57610F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FDCF52E-5B99-46CF-A47B-6A7D9FEC06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CF0D9F-C501-F491-EB7C-0C94B997C4B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C98EEAE1-B27A-7809-453F-517B09BED2CB}"/>
              </a:ext>
            </a:extLst>
          </p:cNvPr>
          <p:cNvSpPr>
            <a:spLocks noGrp="1"/>
          </p:cNvSpPr>
          <p:nvPr>
            <p:ph type="dt" sz="half" idx="10"/>
          </p:nvPr>
        </p:nvSpPr>
        <p:spPr/>
        <p:txBody>
          <a:bodyPr/>
          <a:lstStyle/>
          <a:p>
            <a:r>
              <a:rPr lang="en-US"/>
              <a:t>09/05/2024</a:t>
            </a:r>
            <a:endParaRPr lang="en-IN"/>
          </a:p>
        </p:txBody>
      </p:sp>
      <p:sp>
        <p:nvSpPr>
          <p:cNvPr id="8" name="Footer Placeholder 7">
            <a:extLst>
              <a:ext uri="{FF2B5EF4-FFF2-40B4-BE49-F238E27FC236}">
                <a16:creationId xmlns:a16="http://schemas.microsoft.com/office/drawing/2014/main" id="{26688460-8AA3-DB91-C14D-043DC3AD0077}"/>
              </a:ext>
            </a:extLst>
          </p:cNvPr>
          <p:cNvSpPr>
            <a:spLocks noGrp="1"/>
          </p:cNvSpPr>
          <p:nvPr>
            <p:ph type="ftr" sz="quarter" idx="11"/>
          </p:nvPr>
        </p:nvSpPr>
        <p:spPr/>
        <p:txBody>
          <a:bodyPr/>
          <a:lstStyle/>
          <a:p>
            <a:r>
              <a:rPr lang="en-US"/>
              <a:t>INTRODUCTION TO COMPUTER ANIMATION /K.SANGEETHA/GCD/SNSRCAS</a:t>
            </a:r>
            <a:endParaRPr lang="en-IN"/>
          </a:p>
        </p:txBody>
      </p:sp>
      <p:sp>
        <p:nvSpPr>
          <p:cNvPr id="9" name="Slide Number Placeholder 8">
            <a:extLst>
              <a:ext uri="{FF2B5EF4-FFF2-40B4-BE49-F238E27FC236}">
                <a16:creationId xmlns:a16="http://schemas.microsoft.com/office/drawing/2014/main" id="{D9144E14-0984-7B7F-7A9B-800B4F7742B0}"/>
              </a:ext>
            </a:extLst>
          </p:cNvPr>
          <p:cNvSpPr>
            <a:spLocks noGrp="1"/>
          </p:cNvSpPr>
          <p:nvPr>
            <p:ph type="sldNum" sz="quarter" idx="12"/>
          </p:nvPr>
        </p:nvSpPr>
        <p:spPr/>
        <p:txBody>
          <a:bodyPr/>
          <a:lstStyle/>
          <a:p>
            <a:fld id="{A5032B9C-D3C5-4F61-BAD0-F48CF97C4B77}" type="slidenum">
              <a:rPr lang="en-IN" smtClean="0"/>
              <a:t>‹#›</a:t>
            </a:fld>
            <a:endParaRPr lang="en-IN"/>
          </a:p>
        </p:txBody>
      </p:sp>
    </p:spTree>
    <p:extLst>
      <p:ext uri="{BB962C8B-B14F-4D97-AF65-F5344CB8AC3E}">
        <p14:creationId xmlns:p14="http://schemas.microsoft.com/office/powerpoint/2010/main" val="1688414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124FB-87C8-E3DE-459C-1DEE8717E47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B3FC7D33-45B9-69BB-9604-F3AB35258151}"/>
              </a:ext>
            </a:extLst>
          </p:cNvPr>
          <p:cNvSpPr>
            <a:spLocks noGrp="1"/>
          </p:cNvSpPr>
          <p:nvPr>
            <p:ph type="dt" sz="half" idx="10"/>
          </p:nvPr>
        </p:nvSpPr>
        <p:spPr/>
        <p:txBody>
          <a:bodyPr/>
          <a:lstStyle/>
          <a:p>
            <a:r>
              <a:rPr lang="en-US"/>
              <a:t>09/05/2024</a:t>
            </a:r>
            <a:endParaRPr lang="en-IN"/>
          </a:p>
        </p:txBody>
      </p:sp>
      <p:sp>
        <p:nvSpPr>
          <p:cNvPr id="4" name="Footer Placeholder 3">
            <a:extLst>
              <a:ext uri="{FF2B5EF4-FFF2-40B4-BE49-F238E27FC236}">
                <a16:creationId xmlns:a16="http://schemas.microsoft.com/office/drawing/2014/main" id="{932D8794-BD12-ED5F-DC79-8DC2056A5BDF}"/>
              </a:ext>
            </a:extLst>
          </p:cNvPr>
          <p:cNvSpPr>
            <a:spLocks noGrp="1"/>
          </p:cNvSpPr>
          <p:nvPr>
            <p:ph type="ftr" sz="quarter" idx="11"/>
          </p:nvPr>
        </p:nvSpPr>
        <p:spPr/>
        <p:txBody>
          <a:bodyPr/>
          <a:lstStyle/>
          <a:p>
            <a:r>
              <a:rPr lang="en-US"/>
              <a:t>INTRODUCTION TO COMPUTER ANIMATION /K.SANGEETHA/GCD/SNSRCAS</a:t>
            </a:r>
            <a:endParaRPr lang="en-IN"/>
          </a:p>
        </p:txBody>
      </p:sp>
      <p:sp>
        <p:nvSpPr>
          <p:cNvPr id="5" name="Slide Number Placeholder 4">
            <a:extLst>
              <a:ext uri="{FF2B5EF4-FFF2-40B4-BE49-F238E27FC236}">
                <a16:creationId xmlns:a16="http://schemas.microsoft.com/office/drawing/2014/main" id="{B3BAAC24-4AD1-56A2-9E84-4148B827BE90}"/>
              </a:ext>
            </a:extLst>
          </p:cNvPr>
          <p:cNvSpPr>
            <a:spLocks noGrp="1"/>
          </p:cNvSpPr>
          <p:nvPr>
            <p:ph type="sldNum" sz="quarter" idx="12"/>
          </p:nvPr>
        </p:nvSpPr>
        <p:spPr/>
        <p:txBody>
          <a:bodyPr/>
          <a:lstStyle/>
          <a:p>
            <a:fld id="{A5032B9C-D3C5-4F61-BAD0-F48CF97C4B77}" type="slidenum">
              <a:rPr lang="en-IN" smtClean="0"/>
              <a:t>‹#›</a:t>
            </a:fld>
            <a:endParaRPr lang="en-IN"/>
          </a:p>
        </p:txBody>
      </p:sp>
    </p:spTree>
    <p:extLst>
      <p:ext uri="{BB962C8B-B14F-4D97-AF65-F5344CB8AC3E}">
        <p14:creationId xmlns:p14="http://schemas.microsoft.com/office/powerpoint/2010/main" val="209622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9DD84A-856A-4BB4-528B-B69CE89021B4}"/>
              </a:ext>
            </a:extLst>
          </p:cNvPr>
          <p:cNvSpPr>
            <a:spLocks noGrp="1"/>
          </p:cNvSpPr>
          <p:nvPr>
            <p:ph type="dt" sz="half" idx="10"/>
          </p:nvPr>
        </p:nvSpPr>
        <p:spPr/>
        <p:txBody>
          <a:bodyPr/>
          <a:lstStyle/>
          <a:p>
            <a:r>
              <a:rPr lang="en-US"/>
              <a:t>09/05/2024</a:t>
            </a:r>
            <a:endParaRPr lang="en-IN"/>
          </a:p>
        </p:txBody>
      </p:sp>
      <p:sp>
        <p:nvSpPr>
          <p:cNvPr id="3" name="Footer Placeholder 2">
            <a:extLst>
              <a:ext uri="{FF2B5EF4-FFF2-40B4-BE49-F238E27FC236}">
                <a16:creationId xmlns:a16="http://schemas.microsoft.com/office/drawing/2014/main" id="{B8ED2B21-CF47-595C-D8FE-AAF216BF249E}"/>
              </a:ext>
            </a:extLst>
          </p:cNvPr>
          <p:cNvSpPr>
            <a:spLocks noGrp="1"/>
          </p:cNvSpPr>
          <p:nvPr>
            <p:ph type="ftr" sz="quarter" idx="11"/>
          </p:nvPr>
        </p:nvSpPr>
        <p:spPr/>
        <p:txBody>
          <a:bodyPr/>
          <a:lstStyle/>
          <a:p>
            <a:r>
              <a:rPr lang="en-US"/>
              <a:t>INTRODUCTION TO COMPUTER ANIMATION /K.SANGEETHA/GCD/SNSRCAS</a:t>
            </a:r>
            <a:endParaRPr lang="en-IN"/>
          </a:p>
        </p:txBody>
      </p:sp>
      <p:sp>
        <p:nvSpPr>
          <p:cNvPr id="4" name="Slide Number Placeholder 3">
            <a:extLst>
              <a:ext uri="{FF2B5EF4-FFF2-40B4-BE49-F238E27FC236}">
                <a16:creationId xmlns:a16="http://schemas.microsoft.com/office/drawing/2014/main" id="{4A0C732D-C02F-2F79-3AF9-7F4B80D2F25F}"/>
              </a:ext>
            </a:extLst>
          </p:cNvPr>
          <p:cNvSpPr>
            <a:spLocks noGrp="1"/>
          </p:cNvSpPr>
          <p:nvPr>
            <p:ph type="sldNum" sz="quarter" idx="12"/>
          </p:nvPr>
        </p:nvSpPr>
        <p:spPr/>
        <p:txBody>
          <a:bodyPr/>
          <a:lstStyle/>
          <a:p>
            <a:fld id="{A5032B9C-D3C5-4F61-BAD0-F48CF97C4B77}" type="slidenum">
              <a:rPr lang="en-IN" smtClean="0"/>
              <a:t>‹#›</a:t>
            </a:fld>
            <a:endParaRPr lang="en-IN"/>
          </a:p>
        </p:txBody>
      </p:sp>
    </p:spTree>
    <p:extLst>
      <p:ext uri="{BB962C8B-B14F-4D97-AF65-F5344CB8AC3E}">
        <p14:creationId xmlns:p14="http://schemas.microsoft.com/office/powerpoint/2010/main" val="1604354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C0572-634C-9B21-3E94-C1982D963B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8BBE00D2-9B38-C668-B018-6DB0DBEA46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8F12D139-7CC8-310A-57EA-1A044D7A43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485B4A-F525-4D8E-5F7E-22C75C0C0A8C}"/>
              </a:ext>
            </a:extLst>
          </p:cNvPr>
          <p:cNvSpPr>
            <a:spLocks noGrp="1"/>
          </p:cNvSpPr>
          <p:nvPr>
            <p:ph type="dt" sz="half" idx="10"/>
          </p:nvPr>
        </p:nvSpPr>
        <p:spPr/>
        <p:txBody>
          <a:bodyPr/>
          <a:lstStyle/>
          <a:p>
            <a:r>
              <a:rPr lang="en-US"/>
              <a:t>09/05/2024</a:t>
            </a:r>
            <a:endParaRPr lang="en-IN"/>
          </a:p>
        </p:txBody>
      </p:sp>
      <p:sp>
        <p:nvSpPr>
          <p:cNvPr id="6" name="Footer Placeholder 5">
            <a:extLst>
              <a:ext uri="{FF2B5EF4-FFF2-40B4-BE49-F238E27FC236}">
                <a16:creationId xmlns:a16="http://schemas.microsoft.com/office/drawing/2014/main" id="{B70CDC05-7DB1-2A9A-AAEF-E5D4734D3F05}"/>
              </a:ext>
            </a:extLst>
          </p:cNvPr>
          <p:cNvSpPr>
            <a:spLocks noGrp="1"/>
          </p:cNvSpPr>
          <p:nvPr>
            <p:ph type="ftr" sz="quarter" idx="11"/>
          </p:nvPr>
        </p:nvSpPr>
        <p:spPr/>
        <p:txBody>
          <a:bodyPr/>
          <a:lstStyle/>
          <a:p>
            <a:r>
              <a:rPr lang="en-US"/>
              <a:t>INTRODUCTION TO COMPUTER ANIMATION /K.SANGEETHA/GCD/SNSRCAS</a:t>
            </a:r>
            <a:endParaRPr lang="en-IN"/>
          </a:p>
        </p:txBody>
      </p:sp>
      <p:sp>
        <p:nvSpPr>
          <p:cNvPr id="7" name="Slide Number Placeholder 6">
            <a:extLst>
              <a:ext uri="{FF2B5EF4-FFF2-40B4-BE49-F238E27FC236}">
                <a16:creationId xmlns:a16="http://schemas.microsoft.com/office/drawing/2014/main" id="{38DC0D53-BE07-6E45-8053-838FA5C6FA14}"/>
              </a:ext>
            </a:extLst>
          </p:cNvPr>
          <p:cNvSpPr>
            <a:spLocks noGrp="1"/>
          </p:cNvSpPr>
          <p:nvPr>
            <p:ph type="sldNum" sz="quarter" idx="12"/>
          </p:nvPr>
        </p:nvSpPr>
        <p:spPr/>
        <p:txBody>
          <a:bodyPr/>
          <a:lstStyle/>
          <a:p>
            <a:fld id="{A5032B9C-D3C5-4F61-BAD0-F48CF97C4B77}" type="slidenum">
              <a:rPr lang="en-IN" smtClean="0"/>
              <a:t>‹#›</a:t>
            </a:fld>
            <a:endParaRPr lang="en-IN"/>
          </a:p>
        </p:txBody>
      </p:sp>
    </p:spTree>
    <p:extLst>
      <p:ext uri="{BB962C8B-B14F-4D97-AF65-F5344CB8AC3E}">
        <p14:creationId xmlns:p14="http://schemas.microsoft.com/office/powerpoint/2010/main" val="2524096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3C12A-6976-9015-3C25-95CFBC4517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0072CAAA-0CB6-05CA-EBF1-208D3C60AE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720A6F8A-2E2E-C53D-49EB-9DE00640DD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124E26-E0D3-6E17-60CE-62E3A9937029}"/>
              </a:ext>
            </a:extLst>
          </p:cNvPr>
          <p:cNvSpPr>
            <a:spLocks noGrp="1"/>
          </p:cNvSpPr>
          <p:nvPr>
            <p:ph type="dt" sz="half" idx="10"/>
          </p:nvPr>
        </p:nvSpPr>
        <p:spPr/>
        <p:txBody>
          <a:bodyPr/>
          <a:lstStyle/>
          <a:p>
            <a:r>
              <a:rPr lang="en-US"/>
              <a:t>09/05/2024</a:t>
            </a:r>
            <a:endParaRPr lang="en-IN"/>
          </a:p>
        </p:txBody>
      </p:sp>
      <p:sp>
        <p:nvSpPr>
          <p:cNvPr id="6" name="Footer Placeholder 5">
            <a:extLst>
              <a:ext uri="{FF2B5EF4-FFF2-40B4-BE49-F238E27FC236}">
                <a16:creationId xmlns:a16="http://schemas.microsoft.com/office/drawing/2014/main" id="{3BC2E631-5334-26F9-3240-15B65D1B8311}"/>
              </a:ext>
            </a:extLst>
          </p:cNvPr>
          <p:cNvSpPr>
            <a:spLocks noGrp="1"/>
          </p:cNvSpPr>
          <p:nvPr>
            <p:ph type="ftr" sz="quarter" idx="11"/>
          </p:nvPr>
        </p:nvSpPr>
        <p:spPr/>
        <p:txBody>
          <a:bodyPr/>
          <a:lstStyle/>
          <a:p>
            <a:r>
              <a:rPr lang="en-US"/>
              <a:t>INTRODUCTION TO COMPUTER ANIMATION /K.SANGEETHA/GCD/SNSRCAS</a:t>
            </a:r>
            <a:endParaRPr lang="en-IN"/>
          </a:p>
        </p:txBody>
      </p:sp>
      <p:sp>
        <p:nvSpPr>
          <p:cNvPr id="7" name="Slide Number Placeholder 6">
            <a:extLst>
              <a:ext uri="{FF2B5EF4-FFF2-40B4-BE49-F238E27FC236}">
                <a16:creationId xmlns:a16="http://schemas.microsoft.com/office/drawing/2014/main" id="{F89ACFE4-22BC-988C-5C59-C05178C07DD1}"/>
              </a:ext>
            </a:extLst>
          </p:cNvPr>
          <p:cNvSpPr>
            <a:spLocks noGrp="1"/>
          </p:cNvSpPr>
          <p:nvPr>
            <p:ph type="sldNum" sz="quarter" idx="12"/>
          </p:nvPr>
        </p:nvSpPr>
        <p:spPr/>
        <p:txBody>
          <a:bodyPr/>
          <a:lstStyle/>
          <a:p>
            <a:fld id="{A5032B9C-D3C5-4F61-BAD0-F48CF97C4B77}" type="slidenum">
              <a:rPr lang="en-IN" smtClean="0"/>
              <a:t>‹#›</a:t>
            </a:fld>
            <a:endParaRPr lang="en-IN"/>
          </a:p>
        </p:txBody>
      </p:sp>
    </p:spTree>
    <p:extLst>
      <p:ext uri="{BB962C8B-B14F-4D97-AF65-F5344CB8AC3E}">
        <p14:creationId xmlns:p14="http://schemas.microsoft.com/office/powerpoint/2010/main" val="349590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AA33F8-E96A-D774-74D4-3BFA5AF5E8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280B1825-D304-8CAF-05AD-65A7AFBA8D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B14163D-13E4-4240-AA1A-F75788ECD3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09/05/2024</a:t>
            </a:r>
            <a:endParaRPr lang="en-IN"/>
          </a:p>
        </p:txBody>
      </p:sp>
      <p:sp>
        <p:nvSpPr>
          <p:cNvPr id="5" name="Footer Placeholder 4">
            <a:extLst>
              <a:ext uri="{FF2B5EF4-FFF2-40B4-BE49-F238E27FC236}">
                <a16:creationId xmlns:a16="http://schemas.microsoft.com/office/drawing/2014/main" id="{E051A43C-00BB-3A46-05F1-151742604D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INTRODUCTION TO COMPUTER ANIMATION /K.SANGEETHA/GCD/SNSRCAS</a:t>
            </a:r>
            <a:endParaRPr lang="en-IN"/>
          </a:p>
        </p:txBody>
      </p:sp>
      <p:sp>
        <p:nvSpPr>
          <p:cNvPr id="6" name="Slide Number Placeholder 5">
            <a:extLst>
              <a:ext uri="{FF2B5EF4-FFF2-40B4-BE49-F238E27FC236}">
                <a16:creationId xmlns:a16="http://schemas.microsoft.com/office/drawing/2014/main" id="{F81C8ED3-0F27-C750-C5D2-9E7E4EBAFC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032B9C-D3C5-4F61-BAD0-F48CF97C4B77}" type="slidenum">
              <a:rPr lang="en-IN" smtClean="0"/>
              <a:t>‹#›</a:t>
            </a:fld>
            <a:endParaRPr lang="en-IN"/>
          </a:p>
        </p:txBody>
      </p:sp>
    </p:spTree>
    <p:extLst>
      <p:ext uri="{BB962C8B-B14F-4D97-AF65-F5344CB8AC3E}">
        <p14:creationId xmlns:p14="http://schemas.microsoft.com/office/powerpoint/2010/main" val="3855959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7" name="Freeform 3"/>
          <p:cNvSpPr/>
          <p:nvPr/>
        </p:nvSpPr>
        <p:spPr>
          <a:xfrm>
            <a:off x="0" y="0"/>
            <a:ext cx="10410092" cy="6856896"/>
          </a:xfrm>
          <a:custGeom>
            <a:avLst/>
            <a:gdLst/>
            <a:ahLst/>
            <a:cxnLst/>
            <a:rect l="l" t="t" r="r" b="b"/>
            <a:pathLst>
              <a:path w="2868730" h="302802">
                <a:moveTo>
                  <a:pt x="0" y="0"/>
                </a:moveTo>
                <a:lnTo>
                  <a:pt x="2868730" y="0"/>
                </a:lnTo>
                <a:lnTo>
                  <a:pt x="2868730" y="302802"/>
                </a:lnTo>
                <a:lnTo>
                  <a:pt x="0" y="302802"/>
                </a:lnTo>
                <a:close/>
              </a:path>
            </a:pathLst>
          </a:custGeom>
          <a:solidFill>
            <a:srgbClr val="72C02C">
              <a:alpha val="80000"/>
            </a:srgbClr>
          </a:solidFill>
        </p:spPr>
      </p:sp>
      <p:sp>
        <p:nvSpPr>
          <p:cNvPr id="91" name="Google Shape;91;p1"/>
          <p:cNvSpPr/>
          <p:nvPr/>
        </p:nvSpPr>
        <p:spPr>
          <a:xfrm>
            <a:off x="11283853" y="1269640"/>
            <a:ext cx="31847" cy="5588360"/>
          </a:xfrm>
          <a:prstGeom prst="rect">
            <a:avLst/>
          </a:prstGeom>
          <a:solidFill>
            <a:srgbClr val="5F8368"/>
          </a:solidFill>
          <a:ln>
            <a:noFill/>
          </a:ln>
        </p:spPr>
        <p:txBody>
          <a:bodyPr spcFirstLastPara="1" wrap="square" lIns="60950" tIns="60950" rIns="60950" bIns="60950" anchor="ctr" anchorCtr="0">
            <a:noAutofit/>
          </a:bodyPr>
          <a:lstStyle/>
          <a:p>
            <a:endParaRPr sz="1200"/>
          </a:p>
        </p:txBody>
      </p:sp>
      <p:sp>
        <p:nvSpPr>
          <p:cNvPr id="93" name="Google Shape;93;p1"/>
          <p:cNvSpPr/>
          <p:nvPr/>
        </p:nvSpPr>
        <p:spPr>
          <a:xfrm>
            <a:off x="1020726" y="206668"/>
            <a:ext cx="9413359" cy="3508819"/>
          </a:xfrm>
          <a:prstGeom prst="rect">
            <a:avLst/>
          </a:prstGeom>
          <a:noFill/>
          <a:ln>
            <a:noFill/>
          </a:ln>
        </p:spPr>
        <p:txBody>
          <a:bodyPr spcFirstLastPara="1" wrap="square" lIns="60950" tIns="30467" rIns="60950" bIns="30467" anchor="t" anchorCtr="0">
            <a:spAutoFit/>
          </a:bodyPr>
          <a:lstStyle/>
          <a:p>
            <a:pPr algn="ctr"/>
            <a:r>
              <a:rPr lang="en-IN" sz="2267" b="1" dirty="0" err="1">
                <a:solidFill>
                  <a:schemeClr val="dk1"/>
                </a:solidFill>
                <a:latin typeface="Cambria"/>
                <a:ea typeface="Cambria"/>
                <a:sym typeface="Cambria"/>
              </a:rPr>
              <a:t>Dr.</a:t>
            </a:r>
            <a:r>
              <a:rPr lang="en-IN" sz="2267" b="1" dirty="0">
                <a:solidFill>
                  <a:schemeClr val="dk1"/>
                </a:solidFill>
                <a:latin typeface="Cambria"/>
                <a:ea typeface="Cambria"/>
                <a:sym typeface="Cambria"/>
              </a:rPr>
              <a:t> SNS RAJALAKSHMI COLLEGE OF ARTS &amp; SCIENCE (Autonomous)</a:t>
            </a:r>
          </a:p>
          <a:p>
            <a:pPr algn="ctr"/>
            <a:r>
              <a:rPr lang="en-IN" sz="1867" b="1" dirty="0">
                <a:solidFill>
                  <a:schemeClr val="dk1"/>
                </a:solidFill>
                <a:latin typeface="Cambria"/>
                <a:ea typeface="Cambria"/>
                <a:sym typeface="Cambria"/>
              </a:rPr>
              <a:t>Coimbatore -641049</a:t>
            </a:r>
          </a:p>
          <a:p>
            <a:pPr algn="ctr"/>
            <a:endParaRPr lang="en-IN" sz="1867" b="1" dirty="0">
              <a:solidFill>
                <a:schemeClr val="dk1"/>
              </a:solidFill>
              <a:latin typeface="Cambria"/>
              <a:ea typeface="Cambria"/>
              <a:sym typeface="Cambria"/>
            </a:endParaRPr>
          </a:p>
          <a:p>
            <a:pPr algn="ctr"/>
            <a:r>
              <a:rPr lang="en-US" sz="1600" dirty="0">
                <a:solidFill>
                  <a:schemeClr val="dk1"/>
                </a:solidFill>
                <a:latin typeface="Cambria"/>
                <a:ea typeface="Cambria"/>
                <a:cs typeface="Cambria"/>
                <a:sym typeface="Cambria"/>
              </a:rPr>
              <a:t>Accredited by NAAC(Cycle–III) with ‘A+’ Grade</a:t>
            </a:r>
            <a:endParaRPr sz="1200" dirty="0"/>
          </a:p>
          <a:p>
            <a:pPr lvl="0" algn="ctr"/>
            <a:r>
              <a:rPr lang="en-US" sz="1600" dirty="0">
                <a:solidFill>
                  <a:schemeClr val="dk1"/>
                </a:solidFill>
                <a:latin typeface="Cambria"/>
                <a:ea typeface="Cambria"/>
                <a:cs typeface="Cambria"/>
                <a:sym typeface="Cambria"/>
              </a:rPr>
              <a:t>(Recognized by UGC, Approved by AICTE, New Delhi and  </a:t>
            </a:r>
          </a:p>
          <a:p>
            <a:pPr lvl="0" algn="ctr"/>
            <a:r>
              <a:rPr lang="en-US" sz="1600" dirty="0">
                <a:solidFill>
                  <a:schemeClr val="dk1"/>
                </a:solidFill>
                <a:latin typeface="Cambria"/>
                <a:ea typeface="Cambria"/>
                <a:cs typeface="Cambria"/>
                <a:sym typeface="Cambria"/>
              </a:rPr>
              <a:t>Affiliated to Bharathiar University, Coimbatore) </a:t>
            </a:r>
          </a:p>
          <a:p>
            <a:pPr lvl="0" algn="ctr"/>
            <a:endParaRPr lang="en-US" sz="1600" b="1" dirty="0">
              <a:solidFill>
                <a:schemeClr val="dk1"/>
              </a:solidFill>
              <a:latin typeface="Cambria"/>
              <a:ea typeface="Cambria"/>
              <a:cs typeface="Cambria"/>
              <a:sym typeface="Cambria"/>
            </a:endParaRPr>
          </a:p>
          <a:p>
            <a:pPr lvl="0" algn="ctr"/>
            <a:endParaRPr lang="en-US" sz="1600" b="1" dirty="0">
              <a:solidFill>
                <a:schemeClr val="dk1"/>
              </a:solidFill>
              <a:latin typeface="Cambria"/>
              <a:ea typeface="Cambria"/>
              <a:cs typeface="Cambria"/>
              <a:sym typeface="Cambria"/>
            </a:endParaRPr>
          </a:p>
          <a:p>
            <a:pPr algn="ctr"/>
            <a:r>
              <a:rPr lang="en-US" sz="2400" b="1" dirty="0">
                <a:solidFill>
                  <a:schemeClr val="dk1"/>
                </a:solidFill>
                <a:latin typeface="Cambria"/>
                <a:ea typeface="Cambria"/>
                <a:cs typeface="Cambria"/>
                <a:sym typeface="Cambria"/>
              </a:rPr>
              <a:t>DEPARTMENT OF COMPUTER SCIENCE (GRAPHICS AND CREATIVE DESIGN)</a:t>
            </a:r>
            <a:endParaRPr sz="1200" dirty="0"/>
          </a:p>
          <a:p>
            <a:pPr algn="ctr"/>
            <a:br>
              <a:rPr lang="en-US" sz="2400" b="1" dirty="0">
                <a:solidFill>
                  <a:schemeClr val="dk1"/>
                </a:solidFill>
                <a:latin typeface="Cambria"/>
                <a:ea typeface="Cambria"/>
                <a:cs typeface="Cambria"/>
                <a:sym typeface="Cambria"/>
              </a:rPr>
            </a:br>
            <a:endParaRPr sz="1200" dirty="0">
              <a:solidFill>
                <a:schemeClr val="dk1"/>
              </a:solidFill>
              <a:latin typeface="Calibri"/>
              <a:ea typeface="Calibri"/>
              <a:cs typeface="Calibri"/>
              <a:sym typeface="Calibri"/>
            </a:endParaRPr>
          </a:p>
        </p:txBody>
      </p:sp>
      <p:sp>
        <p:nvSpPr>
          <p:cNvPr id="94" name="Google Shape;94;p1"/>
          <p:cNvSpPr/>
          <p:nvPr/>
        </p:nvSpPr>
        <p:spPr>
          <a:xfrm>
            <a:off x="584462" y="3199296"/>
            <a:ext cx="9222146" cy="3442326"/>
          </a:xfrm>
          <a:prstGeom prst="rect">
            <a:avLst/>
          </a:prstGeom>
          <a:noFill/>
          <a:ln>
            <a:noFill/>
          </a:ln>
        </p:spPr>
        <p:txBody>
          <a:bodyPr spcFirstLastPara="1" wrap="square" lIns="60950" tIns="30467" rIns="60950" bIns="30467" anchor="t" anchorCtr="0">
            <a:spAutoFit/>
          </a:bodyPr>
          <a:lstStyle/>
          <a:p>
            <a:pPr algn="ctr"/>
            <a:endParaRPr sz="1867" b="1" dirty="0">
              <a:solidFill>
                <a:schemeClr val="dk1"/>
              </a:solidFill>
              <a:latin typeface="Cambria"/>
              <a:ea typeface="Cambria"/>
              <a:cs typeface="Cambria"/>
              <a:sym typeface="Cambria"/>
            </a:endParaRPr>
          </a:p>
          <a:p>
            <a:r>
              <a:rPr lang="en-US" sz="2400" b="1" dirty="0">
                <a:solidFill>
                  <a:schemeClr val="dk1"/>
                </a:solidFill>
                <a:latin typeface="Cambria"/>
                <a:ea typeface="Cambria"/>
                <a:cs typeface="Cambria"/>
                <a:sym typeface="Cambria"/>
              </a:rPr>
              <a:t>COURSE NAME : </a:t>
            </a:r>
            <a:r>
              <a:rPr lang="en-US" sz="2400" dirty="0">
                <a:solidFill>
                  <a:schemeClr val="accent6">
                    <a:lumMod val="50000"/>
                  </a:schemeClr>
                </a:solidFill>
                <a:latin typeface="Algerian" panose="04020705040A02060702" pitchFamily="82" charset="0"/>
              </a:rPr>
              <a:t> </a:t>
            </a:r>
            <a:r>
              <a:rPr lang="en-IN" sz="2400" b="1" dirty="0">
                <a:solidFill>
                  <a:schemeClr val="dk1"/>
                </a:solidFill>
                <a:latin typeface="Cambria"/>
                <a:ea typeface="Cambria"/>
              </a:rPr>
              <a:t>A</a:t>
            </a:r>
            <a:r>
              <a:rPr lang="en-US" sz="2400" b="1" dirty="0">
                <a:solidFill>
                  <a:schemeClr val="dk1"/>
                </a:solidFill>
                <a:latin typeface="Cambria"/>
                <a:ea typeface="Cambria"/>
              </a:rPr>
              <a:t>UDIO VIDEO EDITING TOOLS &amp; TECHNOLOGY </a:t>
            </a:r>
          </a:p>
          <a:p>
            <a:pPr algn="ctr"/>
            <a:endParaRPr sz="2400" b="1" dirty="0">
              <a:solidFill>
                <a:schemeClr val="dk1"/>
              </a:solidFill>
              <a:latin typeface="Cambria"/>
              <a:ea typeface="Cambria"/>
              <a:cs typeface="Cambria"/>
              <a:sym typeface="Cambria"/>
            </a:endParaRPr>
          </a:p>
          <a:p>
            <a:pPr algn="ctr"/>
            <a:r>
              <a:rPr lang="en-US" sz="2133" dirty="0">
                <a:solidFill>
                  <a:schemeClr val="dk1"/>
                </a:solidFill>
                <a:latin typeface="Cambria"/>
                <a:ea typeface="Cambria"/>
                <a:cs typeface="Cambria"/>
                <a:sym typeface="Cambria"/>
              </a:rPr>
              <a:t>II YEAR /III SEMESTER</a:t>
            </a:r>
            <a:endParaRPr sz="1200" dirty="0"/>
          </a:p>
          <a:p>
            <a:pPr algn="ctr"/>
            <a:endParaRPr sz="2400" b="1" dirty="0">
              <a:solidFill>
                <a:schemeClr val="dk1"/>
              </a:solidFill>
              <a:latin typeface="Cambria"/>
              <a:ea typeface="Cambria"/>
              <a:cs typeface="Cambria"/>
              <a:sym typeface="Cambria"/>
            </a:endParaRPr>
          </a:p>
          <a:p>
            <a:pPr algn="ctr">
              <a:lnSpc>
                <a:spcPct val="107000"/>
              </a:lnSpc>
              <a:spcAft>
                <a:spcPts val="533"/>
              </a:spcAft>
            </a:pPr>
            <a:r>
              <a:rPr lang="en-US" sz="2400" dirty="0">
                <a:solidFill>
                  <a:schemeClr val="dk1"/>
                </a:solidFill>
                <a:latin typeface="Cambria"/>
                <a:ea typeface="Cambria"/>
                <a:cs typeface="Cambria"/>
                <a:sym typeface="Cambria"/>
              </a:rPr>
              <a:t>Unit I- </a:t>
            </a:r>
            <a:r>
              <a:rPr lang="en-US" sz="2400" dirty="0">
                <a:solidFill>
                  <a:srgbClr val="7030A0"/>
                </a:solidFill>
                <a:latin typeface="Algerian" panose="04020705040A02060702" pitchFamily="82" charset="0"/>
                <a:ea typeface="Cambria"/>
              </a:rPr>
              <a:t>Editing Principles: Fiction and non-fiction 	</a:t>
            </a:r>
            <a:endParaRPr lang="en-IN" sz="2400" dirty="0">
              <a:solidFill>
                <a:srgbClr val="7030A0"/>
              </a:solidFill>
              <a:latin typeface="Algerian" panose="04020705040A02060702" pitchFamily="82" charset="0"/>
              <a:ea typeface="Cambria"/>
            </a:endParaRPr>
          </a:p>
          <a:p>
            <a:pPr algn="ctr">
              <a:lnSpc>
                <a:spcPct val="107000"/>
              </a:lnSpc>
              <a:spcAft>
                <a:spcPts val="533"/>
              </a:spcAft>
            </a:pPr>
            <a:r>
              <a:rPr lang="en-IN" sz="2400" dirty="0">
                <a:solidFill>
                  <a:srgbClr val="7030A0"/>
                </a:solidFill>
                <a:latin typeface="Algerian" panose="04020705040A02060702" pitchFamily="82" charset="0"/>
                <a:ea typeface="Cambria"/>
              </a:rPr>
              <a:t>  </a:t>
            </a:r>
          </a:p>
          <a:p>
            <a:pPr algn="ctr"/>
            <a:br>
              <a:rPr lang="en-US" sz="2400" dirty="0">
                <a:solidFill>
                  <a:srgbClr val="7030A0"/>
                </a:solidFill>
                <a:latin typeface="Algerian" panose="04020705040A02060702" pitchFamily="82" charset="0"/>
                <a:ea typeface="Cambria"/>
                <a:sym typeface="Cambria"/>
              </a:rPr>
            </a:br>
            <a:endParaRPr sz="2400" dirty="0">
              <a:solidFill>
                <a:srgbClr val="7030A0"/>
              </a:solidFill>
              <a:latin typeface="Algerian" panose="04020705040A02060702" pitchFamily="82" charset="0"/>
              <a:ea typeface="Cambria"/>
              <a:sym typeface="Cambria"/>
            </a:endParaRPr>
          </a:p>
        </p:txBody>
      </p:sp>
      <p:pic>
        <p:nvPicPr>
          <p:cNvPr id="15" name="Google Shape;15;p13"/>
          <p:cNvPicPr preferRelativeResize="0"/>
          <p:nvPr/>
        </p:nvPicPr>
        <p:blipFill rotWithShape="1">
          <a:blip r:embed="rId3">
            <a:alphaModFix/>
          </a:blip>
          <a:srcRect/>
          <a:stretch/>
        </p:blipFill>
        <p:spPr>
          <a:xfrm>
            <a:off x="0" y="283535"/>
            <a:ext cx="1035721" cy="622151"/>
          </a:xfrm>
          <a:prstGeom prst="rect">
            <a:avLst/>
          </a:prstGeom>
          <a:noFill/>
          <a:ln>
            <a:noFill/>
          </a:ln>
        </p:spPr>
      </p:pic>
      <p:sp>
        <p:nvSpPr>
          <p:cNvPr id="2" name="Date Placeholder 1">
            <a:extLst>
              <a:ext uri="{FF2B5EF4-FFF2-40B4-BE49-F238E27FC236}">
                <a16:creationId xmlns:a16="http://schemas.microsoft.com/office/drawing/2014/main" id="{B9CCB720-C7F7-6611-EF22-5B9D5F25465D}"/>
              </a:ext>
            </a:extLst>
          </p:cNvPr>
          <p:cNvSpPr>
            <a:spLocks noGrp="1"/>
          </p:cNvSpPr>
          <p:nvPr>
            <p:ph type="dt" sz="half" idx="10"/>
          </p:nvPr>
        </p:nvSpPr>
        <p:spPr/>
        <p:txBody>
          <a:bodyPr/>
          <a:lstStyle/>
          <a:p>
            <a:r>
              <a:rPr lang="en-US"/>
              <a:t>09/05/2024</a:t>
            </a:r>
            <a:endParaRPr lang="en-IN"/>
          </a:p>
        </p:txBody>
      </p:sp>
      <p:sp>
        <p:nvSpPr>
          <p:cNvPr id="3" name="Footer Placeholder 2">
            <a:extLst>
              <a:ext uri="{FF2B5EF4-FFF2-40B4-BE49-F238E27FC236}">
                <a16:creationId xmlns:a16="http://schemas.microsoft.com/office/drawing/2014/main" id="{5BAFCD16-3801-7245-014D-D01FB4FB1E8E}"/>
              </a:ext>
            </a:extLst>
          </p:cNvPr>
          <p:cNvSpPr>
            <a:spLocks noGrp="1"/>
          </p:cNvSpPr>
          <p:nvPr>
            <p:ph type="ftr" sz="quarter" idx="11"/>
          </p:nvPr>
        </p:nvSpPr>
        <p:spPr/>
        <p:txBody>
          <a:bodyPr/>
          <a:lstStyle/>
          <a:p>
            <a:r>
              <a:rPr lang="en-US"/>
              <a:t>INTRODUCTION TO COMPUTER ANIMATION /K.SANGEETHA/GCD/SNSRCAS</a:t>
            </a:r>
            <a:endParaRPr lang="en-IN"/>
          </a:p>
        </p:txBody>
      </p:sp>
      <p:sp>
        <p:nvSpPr>
          <p:cNvPr id="4" name="Slide Number Placeholder 3">
            <a:extLst>
              <a:ext uri="{FF2B5EF4-FFF2-40B4-BE49-F238E27FC236}">
                <a16:creationId xmlns:a16="http://schemas.microsoft.com/office/drawing/2014/main" id="{E985CEB6-6AC9-16F0-5E91-595928116571}"/>
              </a:ext>
            </a:extLst>
          </p:cNvPr>
          <p:cNvSpPr>
            <a:spLocks noGrp="1"/>
          </p:cNvSpPr>
          <p:nvPr>
            <p:ph type="sldNum" sz="quarter" idx="12"/>
          </p:nvPr>
        </p:nvSpPr>
        <p:spPr/>
        <p:txBody>
          <a:bodyPr/>
          <a:lstStyle/>
          <a:p>
            <a:fld id="{A5032B9C-D3C5-4F61-BAD0-F48CF97C4B77}" type="slidenum">
              <a:rPr lang="en-IN" smtClean="0"/>
              <a:t>1</a:t>
            </a:fld>
            <a:endParaRPr lang="en-I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 name="Freeform 3"/>
          <p:cNvSpPr/>
          <p:nvPr/>
        </p:nvSpPr>
        <p:spPr>
          <a:xfrm>
            <a:off x="1" y="6395229"/>
            <a:ext cx="7261471" cy="461667"/>
          </a:xfrm>
          <a:custGeom>
            <a:avLst/>
            <a:gdLst/>
            <a:ahLst/>
            <a:cxnLst/>
            <a:rect l="l" t="t" r="r" b="b"/>
            <a:pathLst>
              <a:path w="2868730" h="302802">
                <a:moveTo>
                  <a:pt x="0" y="0"/>
                </a:moveTo>
                <a:lnTo>
                  <a:pt x="2868730" y="0"/>
                </a:lnTo>
                <a:lnTo>
                  <a:pt x="2868730" y="302802"/>
                </a:lnTo>
                <a:lnTo>
                  <a:pt x="0" y="302802"/>
                </a:lnTo>
                <a:close/>
              </a:path>
            </a:pathLst>
          </a:custGeom>
          <a:solidFill>
            <a:srgbClr val="72C02C"/>
          </a:solidFill>
        </p:spPr>
      </p:sp>
      <p:sp>
        <p:nvSpPr>
          <p:cNvPr id="100" name="Google Shape;100;p2"/>
          <p:cNvSpPr/>
          <p:nvPr/>
        </p:nvSpPr>
        <p:spPr>
          <a:xfrm flipH="1">
            <a:off x="565150" y="1549400"/>
            <a:ext cx="44450" cy="4775200"/>
          </a:xfrm>
          <a:prstGeom prst="rect">
            <a:avLst/>
          </a:prstGeom>
          <a:solidFill>
            <a:srgbClr val="5F8368"/>
          </a:solidFill>
          <a:ln>
            <a:noFill/>
          </a:ln>
        </p:spPr>
        <p:txBody>
          <a:bodyPr spcFirstLastPara="1" wrap="square" lIns="60950" tIns="60950" rIns="60950" bIns="60950" anchor="ctr" anchorCtr="0">
            <a:noAutofit/>
          </a:bodyPr>
          <a:lstStyle/>
          <a:p>
            <a:endParaRPr sz="1200"/>
          </a:p>
        </p:txBody>
      </p:sp>
      <p:sp>
        <p:nvSpPr>
          <p:cNvPr id="104" name="Google Shape;104;p2"/>
          <p:cNvSpPr txBox="1">
            <a:spLocks noGrp="1"/>
          </p:cNvSpPr>
          <p:nvPr>
            <p:ph type="dt" idx="10"/>
          </p:nvPr>
        </p:nvSpPr>
        <p:spPr>
          <a:prstGeom prst="rect">
            <a:avLst/>
          </a:prstGeom>
          <a:noFill/>
          <a:ln>
            <a:noFill/>
          </a:ln>
        </p:spPr>
        <p:txBody>
          <a:bodyPr spcFirstLastPara="1" vert="horz" wrap="square" lIns="60950" tIns="30467" rIns="60950" bIns="30467" rtlCol="0" anchor="ctr" anchorCtr="0">
            <a:noAutofit/>
          </a:bodyPr>
          <a:lstStyle/>
          <a:p>
            <a:r>
              <a:rPr lang="en-US"/>
              <a:t>09/05/2024</a:t>
            </a:r>
            <a:endParaRPr lang="en-US" dirty="0"/>
          </a:p>
        </p:txBody>
      </p:sp>
      <p:sp>
        <p:nvSpPr>
          <p:cNvPr id="106" name="Google Shape;106;p2"/>
          <p:cNvSpPr txBox="1">
            <a:spLocks noGrp="1"/>
          </p:cNvSpPr>
          <p:nvPr>
            <p:ph type="ftr" idx="11"/>
          </p:nvPr>
        </p:nvSpPr>
        <p:spPr>
          <a:prstGeom prst="rect">
            <a:avLst/>
          </a:prstGeom>
          <a:noFill/>
          <a:ln>
            <a:noFill/>
          </a:ln>
        </p:spPr>
        <p:txBody>
          <a:bodyPr spcFirstLastPara="1" vert="horz" wrap="square" lIns="60950" tIns="30467" rIns="60950" bIns="30467" rtlCol="0" anchor="ctr" anchorCtr="0">
            <a:noAutofit/>
          </a:bodyPr>
          <a:lstStyle/>
          <a:p>
            <a:r>
              <a:rPr lang="en-US" sz="933">
                <a:solidFill>
                  <a:schemeClr val="dk1"/>
                </a:solidFill>
                <a:latin typeface="Cambria"/>
                <a:ea typeface="Cambria"/>
              </a:rPr>
              <a:t>INTRODUCTION TO COMPUTER ANIMATION /K.SANGEETHA/GCD/SNSRCAS</a:t>
            </a:r>
            <a:endParaRPr lang="en-IN" dirty="0"/>
          </a:p>
        </p:txBody>
      </p:sp>
      <p:sp>
        <p:nvSpPr>
          <p:cNvPr id="105" name="Google Shape;105;p2"/>
          <p:cNvSpPr txBox="1">
            <a:spLocks noGrp="1"/>
          </p:cNvSpPr>
          <p:nvPr>
            <p:ph type="sldNum" idx="12"/>
          </p:nvPr>
        </p:nvSpPr>
        <p:spPr>
          <a:prstGeom prst="rect">
            <a:avLst/>
          </a:prstGeom>
          <a:noFill/>
          <a:ln>
            <a:noFill/>
          </a:ln>
        </p:spPr>
        <p:txBody>
          <a:bodyPr spcFirstLastPara="1" vert="horz" wrap="square" lIns="60950" tIns="30467" rIns="60950" bIns="30467" rtlCol="0" anchor="ctr" anchorCtr="0">
            <a:noAutofit/>
          </a:bodyPr>
          <a:lstStyle/>
          <a:p>
            <a:fld id="{00000000-1234-1234-1234-123412341234}" type="slidenum">
              <a:rPr lang="en-US" smtClean="0"/>
              <a:pPr/>
              <a:t>10</a:t>
            </a:fld>
            <a:r>
              <a:rPr lang="en-US" dirty="0"/>
              <a:t>/15</a:t>
            </a:r>
            <a:endParaRPr dirty="0"/>
          </a:p>
        </p:txBody>
      </p:sp>
      <p:sp>
        <p:nvSpPr>
          <p:cNvPr id="2" name="AutoShape 2" descr="selected image preview">
            <a:extLst>
              <a:ext uri="{FF2B5EF4-FFF2-40B4-BE49-F238E27FC236}">
                <a16:creationId xmlns:a16="http://schemas.microsoft.com/office/drawing/2014/main" id="{4BC089C1-B7AC-4EB9-7DFA-FE29F327875E}"/>
              </a:ext>
            </a:extLst>
          </p:cNvPr>
          <p:cNvSpPr>
            <a:spLocks noChangeAspect="1" noChangeArrowheads="1"/>
          </p:cNvSpPr>
          <p:nvPr/>
        </p:nvSpPr>
        <p:spPr bwMode="auto">
          <a:xfrm>
            <a:off x="5994400" y="33274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IN" sz="1200"/>
          </a:p>
        </p:txBody>
      </p:sp>
      <p:sp>
        <p:nvSpPr>
          <p:cNvPr id="3" name="AutoShape 4" descr="selected image preview">
            <a:extLst>
              <a:ext uri="{FF2B5EF4-FFF2-40B4-BE49-F238E27FC236}">
                <a16:creationId xmlns:a16="http://schemas.microsoft.com/office/drawing/2014/main" id="{CC630A95-20D3-6376-930B-52D3348F408E}"/>
              </a:ext>
            </a:extLst>
          </p:cNvPr>
          <p:cNvSpPr>
            <a:spLocks noChangeAspect="1" noChangeArrowheads="1"/>
          </p:cNvSpPr>
          <p:nvPr/>
        </p:nvSpPr>
        <p:spPr bwMode="auto">
          <a:xfrm>
            <a:off x="6096000" y="34290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IN" sz="1200"/>
          </a:p>
        </p:txBody>
      </p:sp>
      <p:sp>
        <p:nvSpPr>
          <p:cNvPr id="4" name="AutoShape 6" descr="Image of ">
            <a:extLst>
              <a:ext uri="{FF2B5EF4-FFF2-40B4-BE49-F238E27FC236}">
                <a16:creationId xmlns:a16="http://schemas.microsoft.com/office/drawing/2014/main" id="{CC43267E-DD0A-2FAE-1F00-D9623737FBF2}"/>
              </a:ext>
            </a:extLst>
          </p:cNvPr>
          <p:cNvSpPr>
            <a:spLocks noChangeAspect="1" noChangeArrowheads="1"/>
          </p:cNvSpPr>
          <p:nvPr/>
        </p:nvSpPr>
        <p:spPr bwMode="auto">
          <a:xfrm>
            <a:off x="6197600" y="35306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IN" sz="1200"/>
          </a:p>
        </p:txBody>
      </p:sp>
      <p:sp>
        <p:nvSpPr>
          <p:cNvPr id="7" name="TextBox 6">
            <a:extLst>
              <a:ext uri="{FF2B5EF4-FFF2-40B4-BE49-F238E27FC236}">
                <a16:creationId xmlns:a16="http://schemas.microsoft.com/office/drawing/2014/main" id="{10404693-643B-8E88-8645-BA90772EB4DE}"/>
              </a:ext>
            </a:extLst>
          </p:cNvPr>
          <p:cNvSpPr txBox="1"/>
          <p:nvPr/>
        </p:nvSpPr>
        <p:spPr>
          <a:xfrm>
            <a:off x="1066800" y="1549401"/>
            <a:ext cx="10059512" cy="3539430"/>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Follow a clear and engaging plot structure, such as the three-act structure </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Establish a central conflict early on </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Raise the stakes and build suspense throughout the story </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Provide a satisfying resolution that ties up loose ends </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Ensure a logical progression of events with a cause-and-effect relationship </a:t>
            </a:r>
          </a:p>
        </p:txBody>
      </p:sp>
      <p:sp>
        <p:nvSpPr>
          <p:cNvPr id="13" name="TextBox 12">
            <a:extLst>
              <a:ext uri="{FF2B5EF4-FFF2-40B4-BE49-F238E27FC236}">
                <a16:creationId xmlns:a16="http://schemas.microsoft.com/office/drawing/2014/main" id="{1BCE32CF-3709-1F04-689B-552AF7731FF6}"/>
              </a:ext>
            </a:extLst>
          </p:cNvPr>
          <p:cNvSpPr txBox="1"/>
          <p:nvPr/>
        </p:nvSpPr>
        <p:spPr>
          <a:xfrm>
            <a:off x="2922309" y="385329"/>
            <a:ext cx="6718701" cy="523220"/>
          </a:xfrm>
          <a:prstGeom prst="rect">
            <a:avLst/>
          </a:prstGeom>
          <a:noFill/>
        </p:spPr>
        <p:txBody>
          <a:bodyPr wrap="square">
            <a:spAutoFit/>
          </a:bodyPr>
          <a:lstStyle/>
          <a:p>
            <a:pPr algn="ctr"/>
            <a:r>
              <a:rPr lang="en-IN" sz="2800" b="1" dirty="0">
                <a:latin typeface="Times New Roman" panose="02020603050405020304" pitchFamily="18" charset="0"/>
                <a:cs typeface="Times New Roman" panose="02020603050405020304" pitchFamily="18" charset="0"/>
              </a:rPr>
              <a:t>Plot Structure - (Fiction)</a:t>
            </a:r>
            <a:endParaRPr lang="en-IN" sz="2667"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0394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 name="Freeform 3"/>
          <p:cNvSpPr/>
          <p:nvPr/>
        </p:nvSpPr>
        <p:spPr>
          <a:xfrm>
            <a:off x="1" y="6395229"/>
            <a:ext cx="7261471" cy="461667"/>
          </a:xfrm>
          <a:custGeom>
            <a:avLst/>
            <a:gdLst/>
            <a:ahLst/>
            <a:cxnLst/>
            <a:rect l="l" t="t" r="r" b="b"/>
            <a:pathLst>
              <a:path w="2868730" h="302802">
                <a:moveTo>
                  <a:pt x="0" y="0"/>
                </a:moveTo>
                <a:lnTo>
                  <a:pt x="2868730" y="0"/>
                </a:lnTo>
                <a:lnTo>
                  <a:pt x="2868730" y="302802"/>
                </a:lnTo>
                <a:lnTo>
                  <a:pt x="0" y="302802"/>
                </a:lnTo>
                <a:close/>
              </a:path>
            </a:pathLst>
          </a:custGeom>
          <a:solidFill>
            <a:srgbClr val="72C02C"/>
          </a:solidFill>
        </p:spPr>
      </p:sp>
      <p:sp>
        <p:nvSpPr>
          <p:cNvPr id="100" name="Google Shape;100;p2"/>
          <p:cNvSpPr/>
          <p:nvPr/>
        </p:nvSpPr>
        <p:spPr>
          <a:xfrm flipH="1">
            <a:off x="565150" y="1549400"/>
            <a:ext cx="44450" cy="4775200"/>
          </a:xfrm>
          <a:prstGeom prst="rect">
            <a:avLst/>
          </a:prstGeom>
          <a:solidFill>
            <a:srgbClr val="5F8368"/>
          </a:solidFill>
          <a:ln>
            <a:noFill/>
          </a:ln>
        </p:spPr>
        <p:txBody>
          <a:bodyPr spcFirstLastPara="1" wrap="square" lIns="60950" tIns="60950" rIns="60950" bIns="60950" anchor="ctr" anchorCtr="0">
            <a:noAutofit/>
          </a:bodyPr>
          <a:lstStyle/>
          <a:p>
            <a:endParaRPr sz="1200"/>
          </a:p>
        </p:txBody>
      </p:sp>
      <p:sp>
        <p:nvSpPr>
          <p:cNvPr id="104" name="Google Shape;104;p2"/>
          <p:cNvSpPr txBox="1">
            <a:spLocks noGrp="1"/>
          </p:cNvSpPr>
          <p:nvPr>
            <p:ph type="dt" idx="10"/>
          </p:nvPr>
        </p:nvSpPr>
        <p:spPr>
          <a:prstGeom prst="rect">
            <a:avLst/>
          </a:prstGeom>
          <a:noFill/>
          <a:ln>
            <a:noFill/>
          </a:ln>
        </p:spPr>
        <p:txBody>
          <a:bodyPr spcFirstLastPara="1" vert="horz" wrap="square" lIns="60950" tIns="30467" rIns="60950" bIns="30467" rtlCol="0" anchor="ctr" anchorCtr="0">
            <a:noAutofit/>
          </a:bodyPr>
          <a:lstStyle/>
          <a:p>
            <a:r>
              <a:rPr lang="en-US"/>
              <a:t>09/05/2024</a:t>
            </a:r>
            <a:endParaRPr lang="en-US" dirty="0"/>
          </a:p>
        </p:txBody>
      </p:sp>
      <p:sp>
        <p:nvSpPr>
          <p:cNvPr id="106" name="Google Shape;106;p2"/>
          <p:cNvSpPr txBox="1">
            <a:spLocks noGrp="1"/>
          </p:cNvSpPr>
          <p:nvPr>
            <p:ph type="ftr" idx="11"/>
          </p:nvPr>
        </p:nvSpPr>
        <p:spPr>
          <a:prstGeom prst="rect">
            <a:avLst/>
          </a:prstGeom>
          <a:noFill/>
          <a:ln>
            <a:noFill/>
          </a:ln>
        </p:spPr>
        <p:txBody>
          <a:bodyPr spcFirstLastPara="1" vert="horz" wrap="square" lIns="60950" tIns="30467" rIns="60950" bIns="30467" rtlCol="0" anchor="ctr" anchorCtr="0">
            <a:noAutofit/>
          </a:bodyPr>
          <a:lstStyle/>
          <a:p>
            <a:r>
              <a:rPr lang="en-US" sz="933">
                <a:solidFill>
                  <a:schemeClr val="dk1"/>
                </a:solidFill>
                <a:latin typeface="Cambria"/>
                <a:ea typeface="Cambria"/>
              </a:rPr>
              <a:t>INTRODUCTION TO COMPUTER ANIMATION /K.SANGEETHA/GCD/SNSRCAS</a:t>
            </a:r>
            <a:endParaRPr lang="en-IN" dirty="0"/>
          </a:p>
        </p:txBody>
      </p:sp>
      <p:sp>
        <p:nvSpPr>
          <p:cNvPr id="105" name="Google Shape;105;p2"/>
          <p:cNvSpPr txBox="1">
            <a:spLocks noGrp="1"/>
          </p:cNvSpPr>
          <p:nvPr>
            <p:ph type="sldNum" idx="12"/>
          </p:nvPr>
        </p:nvSpPr>
        <p:spPr>
          <a:prstGeom prst="rect">
            <a:avLst/>
          </a:prstGeom>
          <a:noFill/>
          <a:ln>
            <a:noFill/>
          </a:ln>
        </p:spPr>
        <p:txBody>
          <a:bodyPr spcFirstLastPara="1" vert="horz" wrap="square" lIns="60950" tIns="30467" rIns="60950" bIns="30467" rtlCol="0" anchor="ctr" anchorCtr="0">
            <a:noAutofit/>
          </a:bodyPr>
          <a:lstStyle/>
          <a:p>
            <a:fld id="{00000000-1234-1234-1234-123412341234}" type="slidenum">
              <a:rPr lang="en-US" smtClean="0"/>
              <a:pPr/>
              <a:t>11</a:t>
            </a:fld>
            <a:r>
              <a:rPr lang="en-US" dirty="0"/>
              <a:t>/15</a:t>
            </a:r>
            <a:endParaRPr dirty="0"/>
          </a:p>
        </p:txBody>
      </p:sp>
      <p:sp>
        <p:nvSpPr>
          <p:cNvPr id="2" name="AutoShape 2" descr="selected image preview">
            <a:extLst>
              <a:ext uri="{FF2B5EF4-FFF2-40B4-BE49-F238E27FC236}">
                <a16:creationId xmlns:a16="http://schemas.microsoft.com/office/drawing/2014/main" id="{4BC089C1-B7AC-4EB9-7DFA-FE29F327875E}"/>
              </a:ext>
            </a:extLst>
          </p:cNvPr>
          <p:cNvSpPr>
            <a:spLocks noChangeAspect="1" noChangeArrowheads="1"/>
          </p:cNvSpPr>
          <p:nvPr/>
        </p:nvSpPr>
        <p:spPr bwMode="auto">
          <a:xfrm>
            <a:off x="5994400" y="33274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IN" sz="1200"/>
          </a:p>
        </p:txBody>
      </p:sp>
      <p:sp>
        <p:nvSpPr>
          <p:cNvPr id="3" name="AutoShape 4" descr="selected image preview">
            <a:extLst>
              <a:ext uri="{FF2B5EF4-FFF2-40B4-BE49-F238E27FC236}">
                <a16:creationId xmlns:a16="http://schemas.microsoft.com/office/drawing/2014/main" id="{CC630A95-20D3-6376-930B-52D3348F408E}"/>
              </a:ext>
            </a:extLst>
          </p:cNvPr>
          <p:cNvSpPr>
            <a:spLocks noChangeAspect="1" noChangeArrowheads="1"/>
          </p:cNvSpPr>
          <p:nvPr/>
        </p:nvSpPr>
        <p:spPr bwMode="auto">
          <a:xfrm>
            <a:off x="6096000" y="34290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IN" sz="1200"/>
          </a:p>
        </p:txBody>
      </p:sp>
      <p:sp>
        <p:nvSpPr>
          <p:cNvPr id="4" name="AutoShape 6" descr="Image of ">
            <a:extLst>
              <a:ext uri="{FF2B5EF4-FFF2-40B4-BE49-F238E27FC236}">
                <a16:creationId xmlns:a16="http://schemas.microsoft.com/office/drawing/2014/main" id="{CC43267E-DD0A-2FAE-1F00-D9623737FBF2}"/>
              </a:ext>
            </a:extLst>
          </p:cNvPr>
          <p:cNvSpPr>
            <a:spLocks noChangeAspect="1" noChangeArrowheads="1"/>
          </p:cNvSpPr>
          <p:nvPr/>
        </p:nvSpPr>
        <p:spPr bwMode="auto">
          <a:xfrm>
            <a:off x="6197600" y="35306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IN" sz="1200"/>
          </a:p>
        </p:txBody>
      </p:sp>
      <p:sp>
        <p:nvSpPr>
          <p:cNvPr id="7" name="TextBox 6">
            <a:extLst>
              <a:ext uri="{FF2B5EF4-FFF2-40B4-BE49-F238E27FC236}">
                <a16:creationId xmlns:a16="http://schemas.microsoft.com/office/drawing/2014/main" id="{10404693-643B-8E88-8645-BA90772EB4DE}"/>
              </a:ext>
            </a:extLst>
          </p:cNvPr>
          <p:cNvSpPr txBox="1"/>
          <p:nvPr/>
        </p:nvSpPr>
        <p:spPr>
          <a:xfrm>
            <a:off x="1066800" y="1549401"/>
            <a:ext cx="7922312" cy="3970318"/>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Maintain a balanced pace that keeps the reader engaged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Alternate between moments of action and moments of reflection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Use pacing to build tension and suspense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Avoid information overload or dragging scenes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Vary sentence length and paragraph structure for a dynamic reading experience </a:t>
            </a:r>
          </a:p>
        </p:txBody>
      </p:sp>
      <p:sp>
        <p:nvSpPr>
          <p:cNvPr id="13" name="TextBox 12">
            <a:extLst>
              <a:ext uri="{FF2B5EF4-FFF2-40B4-BE49-F238E27FC236}">
                <a16:creationId xmlns:a16="http://schemas.microsoft.com/office/drawing/2014/main" id="{1BCE32CF-3709-1F04-689B-552AF7731FF6}"/>
              </a:ext>
            </a:extLst>
          </p:cNvPr>
          <p:cNvSpPr txBox="1"/>
          <p:nvPr/>
        </p:nvSpPr>
        <p:spPr>
          <a:xfrm>
            <a:off x="2922309" y="385329"/>
            <a:ext cx="6718701" cy="523220"/>
          </a:xfrm>
          <a:prstGeom prst="rect">
            <a:avLst/>
          </a:prstGeom>
          <a:noFill/>
        </p:spPr>
        <p:txBody>
          <a:bodyPr wrap="square">
            <a:spAutoFit/>
          </a:bodyPr>
          <a:lstStyle/>
          <a:p>
            <a:pPr algn="ctr"/>
            <a:r>
              <a:rPr lang="en-IN" sz="2800" b="1" dirty="0">
                <a:latin typeface="Times New Roman" panose="02020603050405020304" pitchFamily="18" charset="0"/>
                <a:cs typeface="Times New Roman" panose="02020603050405020304" pitchFamily="18" charset="0"/>
              </a:rPr>
              <a:t>Pacing and Tension - (Fiction)</a:t>
            </a:r>
            <a:endParaRPr lang="en-IN" sz="2667" b="1"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B8E8258E-2C4D-7C60-EFC2-0A604D05F8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9112" y="2134974"/>
            <a:ext cx="2994451" cy="2994451"/>
          </a:xfrm>
          <a:prstGeom prst="rect">
            <a:avLst/>
          </a:prstGeom>
        </p:spPr>
      </p:pic>
    </p:spTree>
    <p:extLst>
      <p:ext uri="{BB962C8B-B14F-4D97-AF65-F5344CB8AC3E}">
        <p14:creationId xmlns:p14="http://schemas.microsoft.com/office/powerpoint/2010/main" val="811928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 name="Freeform 3"/>
          <p:cNvSpPr/>
          <p:nvPr/>
        </p:nvSpPr>
        <p:spPr>
          <a:xfrm>
            <a:off x="1" y="6395229"/>
            <a:ext cx="7261471" cy="461667"/>
          </a:xfrm>
          <a:custGeom>
            <a:avLst/>
            <a:gdLst/>
            <a:ahLst/>
            <a:cxnLst/>
            <a:rect l="l" t="t" r="r" b="b"/>
            <a:pathLst>
              <a:path w="2868730" h="302802">
                <a:moveTo>
                  <a:pt x="0" y="0"/>
                </a:moveTo>
                <a:lnTo>
                  <a:pt x="2868730" y="0"/>
                </a:lnTo>
                <a:lnTo>
                  <a:pt x="2868730" y="302802"/>
                </a:lnTo>
                <a:lnTo>
                  <a:pt x="0" y="302802"/>
                </a:lnTo>
                <a:close/>
              </a:path>
            </a:pathLst>
          </a:custGeom>
          <a:solidFill>
            <a:srgbClr val="72C02C"/>
          </a:solidFill>
        </p:spPr>
      </p:sp>
      <p:sp>
        <p:nvSpPr>
          <p:cNvPr id="100" name="Google Shape;100;p2"/>
          <p:cNvSpPr/>
          <p:nvPr/>
        </p:nvSpPr>
        <p:spPr>
          <a:xfrm flipH="1">
            <a:off x="565150" y="1549400"/>
            <a:ext cx="44450" cy="4775200"/>
          </a:xfrm>
          <a:prstGeom prst="rect">
            <a:avLst/>
          </a:prstGeom>
          <a:solidFill>
            <a:srgbClr val="5F8368"/>
          </a:solidFill>
          <a:ln>
            <a:noFill/>
          </a:ln>
        </p:spPr>
        <p:txBody>
          <a:bodyPr spcFirstLastPara="1" wrap="square" lIns="60950" tIns="60950" rIns="60950" bIns="60950" anchor="ctr" anchorCtr="0">
            <a:noAutofit/>
          </a:bodyPr>
          <a:lstStyle/>
          <a:p>
            <a:endParaRPr sz="1200"/>
          </a:p>
        </p:txBody>
      </p:sp>
      <p:sp>
        <p:nvSpPr>
          <p:cNvPr id="104" name="Google Shape;104;p2"/>
          <p:cNvSpPr txBox="1">
            <a:spLocks noGrp="1"/>
          </p:cNvSpPr>
          <p:nvPr>
            <p:ph type="dt" idx="10"/>
          </p:nvPr>
        </p:nvSpPr>
        <p:spPr>
          <a:prstGeom prst="rect">
            <a:avLst/>
          </a:prstGeom>
          <a:noFill/>
          <a:ln>
            <a:noFill/>
          </a:ln>
        </p:spPr>
        <p:txBody>
          <a:bodyPr spcFirstLastPara="1" vert="horz" wrap="square" lIns="60950" tIns="30467" rIns="60950" bIns="30467" rtlCol="0" anchor="ctr" anchorCtr="0">
            <a:noAutofit/>
          </a:bodyPr>
          <a:lstStyle/>
          <a:p>
            <a:r>
              <a:rPr lang="en-US"/>
              <a:t>09/05/2024</a:t>
            </a:r>
            <a:endParaRPr lang="en-US" dirty="0"/>
          </a:p>
        </p:txBody>
      </p:sp>
      <p:sp>
        <p:nvSpPr>
          <p:cNvPr id="106" name="Google Shape;106;p2"/>
          <p:cNvSpPr txBox="1">
            <a:spLocks noGrp="1"/>
          </p:cNvSpPr>
          <p:nvPr>
            <p:ph type="ftr" idx="11"/>
          </p:nvPr>
        </p:nvSpPr>
        <p:spPr>
          <a:prstGeom prst="rect">
            <a:avLst/>
          </a:prstGeom>
          <a:noFill/>
          <a:ln>
            <a:noFill/>
          </a:ln>
        </p:spPr>
        <p:txBody>
          <a:bodyPr spcFirstLastPara="1" vert="horz" wrap="square" lIns="60950" tIns="30467" rIns="60950" bIns="30467" rtlCol="0" anchor="ctr" anchorCtr="0">
            <a:noAutofit/>
          </a:bodyPr>
          <a:lstStyle/>
          <a:p>
            <a:r>
              <a:rPr lang="en-US" sz="933">
                <a:solidFill>
                  <a:schemeClr val="dk1"/>
                </a:solidFill>
                <a:latin typeface="Cambria"/>
                <a:ea typeface="Cambria"/>
              </a:rPr>
              <a:t>INTRODUCTION TO COMPUTER ANIMATION /K.SANGEETHA/GCD/SNSRCAS</a:t>
            </a:r>
            <a:endParaRPr lang="en-IN" dirty="0"/>
          </a:p>
        </p:txBody>
      </p:sp>
      <p:sp>
        <p:nvSpPr>
          <p:cNvPr id="105" name="Google Shape;105;p2"/>
          <p:cNvSpPr txBox="1">
            <a:spLocks noGrp="1"/>
          </p:cNvSpPr>
          <p:nvPr>
            <p:ph type="sldNum" idx="12"/>
          </p:nvPr>
        </p:nvSpPr>
        <p:spPr>
          <a:prstGeom prst="rect">
            <a:avLst/>
          </a:prstGeom>
          <a:noFill/>
          <a:ln>
            <a:noFill/>
          </a:ln>
        </p:spPr>
        <p:txBody>
          <a:bodyPr spcFirstLastPara="1" vert="horz" wrap="square" lIns="60950" tIns="30467" rIns="60950" bIns="30467" rtlCol="0" anchor="ctr" anchorCtr="0">
            <a:noAutofit/>
          </a:bodyPr>
          <a:lstStyle/>
          <a:p>
            <a:fld id="{00000000-1234-1234-1234-123412341234}" type="slidenum">
              <a:rPr lang="en-US" smtClean="0"/>
              <a:pPr/>
              <a:t>12</a:t>
            </a:fld>
            <a:r>
              <a:rPr lang="en-US" dirty="0"/>
              <a:t>/15</a:t>
            </a:r>
            <a:endParaRPr dirty="0"/>
          </a:p>
        </p:txBody>
      </p:sp>
      <p:sp>
        <p:nvSpPr>
          <p:cNvPr id="2" name="AutoShape 2" descr="selected image preview">
            <a:extLst>
              <a:ext uri="{FF2B5EF4-FFF2-40B4-BE49-F238E27FC236}">
                <a16:creationId xmlns:a16="http://schemas.microsoft.com/office/drawing/2014/main" id="{4BC089C1-B7AC-4EB9-7DFA-FE29F327875E}"/>
              </a:ext>
            </a:extLst>
          </p:cNvPr>
          <p:cNvSpPr>
            <a:spLocks noChangeAspect="1" noChangeArrowheads="1"/>
          </p:cNvSpPr>
          <p:nvPr/>
        </p:nvSpPr>
        <p:spPr bwMode="auto">
          <a:xfrm>
            <a:off x="5994400" y="33274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IN" sz="1200"/>
          </a:p>
        </p:txBody>
      </p:sp>
      <p:sp>
        <p:nvSpPr>
          <p:cNvPr id="3" name="AutoShape 4" descr="selected image preview">
            <a:extLst>
              <a:ext uri="{FF2B5EF4-FFF2-40B4-BE49-F238E27FC236}">
                <a16:creationId xmlns:a16="http://schemas.microsoft.com/office/drawing/2014/main" id="{CC630A95-20D3-6376-930B-52D3348F408E}"/>
              </a:ext>
            </a:extLst>
          </p:cNvPr>
          <p:cNvSpPr>
            <a:spLocks noChangeAspect="1" noChangeArrowheads="1"/>
          </p:cNvSpPr>
          <p:nvPr/>
        </p:nvSpPr>
        <p:spPr bwMode="auto">
          <a:xfrm>
            <a:off x="6096000" y="34290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IN" sz="1200"/>
          </a:p>
        </p:txBody>
      </p:sp>
      <p:sp>
        <p:nvSpPr>
          <p:cNvPr id="4" name="AutoShape 6" descr="Image of ">
            <a:extLst>
              <a:ext uri="{FF2B5EF4-FFF2-40B4-BE49-F238E27FC236}">
                <a16:creationId xmlns:a16="http://schemas.microsoft.com/office/drawing/2014/main" id="{CC43267E-DD0A-2FAE-1F00-D9623737FBF2}"/>
              </a:ext>
            </a:extLst>
          </p:cNvPr>
          <p:cNvSpPr>
            <a:spLocks noChangeAspect="1" noChangeArrowheads="1"/>
          </p:cNvSpPr>
          <p:nvPr/>
        </p:nvSpPr>
        <p:spPr bwMode="auto">
          <a:xfrm>
            <a:off x="6197600" y="35306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IN" sz="1200"/>
          </a:p>
        </p:txBody>
      </p:sp>
      <p:sp>
        <p:nvSpPr>
          <p:cNvPr id="7" name="TextBox 6">
            <a:extLst>
              <a:ext uri="{FF2B5EF4-FFF2-40B4-BE49-F238E27FC236}">
                <a16:creationId xmlns:a16="http://schemas.microsoft.com/office/drawing/2014/main" id="{10404693-643B-8E88-8645-BA90772EB4DE}"/>
              </a:ext>
            </a:extLst>
          </p:cNvPr>
          <p:cNvSpPr txBox="1"/>
          <p:nvPr/>
        </p:nvSpPr>
        <p:spPr>
          <a:xfrm>
            <a:off x="1191491" y="1023957"/>
            <a:ext cx="7922312" cy="3970318"/>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Choose a consistent point of view (POV) and stick with it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Common POVs include first-person (I), second-person (you), and third-person (limited or omniscient)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Each POV offers unique advantages and limitations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Consider how POV impacts the reader's experience and connection to the story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Ensure a consistent voice for the narrator in third-person POV </a:t>
            </a:r>
          </a:p>
        </p:txBody>
      </p:sp>
      <p:sp>
        <p:nvSpPr>
          <p:cNvPr id="13" name="TextBox 12">
            <a:extLst>
              <a:ext uri="{FF2B5EF4-FFF2-40B4-BE49-F238E27FC236}">
                <a16:creationId xmlns:a16="http://schemas.microsoft.com/office/drawing/2014/main" id="{1BCE32CF-3709-1F04-689B-552AF7731FF6}"/>
              </a:ext>
            </a:extLst>
          </p:cNvPr>
          <p:cNvSpPr txBox="1"/>
          <p:nvPr/>
        </p:nvSpPr>
        <p:spPr>
          <a:xfrm>
            <a:off x="2736649" y="243003"/>
            <a:ext cx="6718701" cy="523220"/>
          </a:xfrm>
          <a:prstGeom prst="rect">
            <a:avLst/>
          </a:prstGeom>
          <a:noFill/>
        </p:spPr>
        <p:txBody>
          <a:bodyPr wrap="square">
            <a:spAutoFit/>
          </a:bodyPr>
          <a:lstStyle/>
          <a:p>
            <a:pPr algn="ctr"/>
            <a:r>
              <a:rPr lang="en-IN" sz="2800" b="1" dirty="0">
                <a:latin typeface="Times New Roman" panose="02020603050405020304" pitchFamily="18" charset="0"/>
                <a:cs typeface="Times New Roman" panose="02020603050405020304" pitchFamily="18" charset="0"/>
              </a:rPr>
              <a:t>Point of View - (Fiction)</a:t>
            </a:r>
            <a:endParaRPr lang="en-IN" sz="2667"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9725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 name="Freeform 3"/>
          <p:cNvSpPr/>
          <p:nvPr/>
        </p:nvSpPr>
        <p:spPr>
          <a:xfrm>
            <a:off x="1" y="6395229"/>
            <a:ext cx="7261471" cy="461667"/>
          </a:xfrm>
          <a:custGeom>
            <a:avLst/>
            <a:gdLst/>
            <a:ahLst/>
            <a:cxnLst/>
            <a:rect l="l" t="t" r="r" b="b"/>
            <a:pathLst>
              <a:path w="2868730" h="302802">
                <a:moveTo>
                  <a:pt x="0" y="0"/>
                </a:moveTo>
                <a:lnTo>
                  <a:pt x="2868730" y="0"/>
                </a:lnTo>
                <a:lnTo>
                  <a:pt x="2868730" y="302802"/>
                </a:lnTo>
                <a:lnTo>
                  <a:pt x="0" y="302802"/>
                </a:lnTo>
                <a:close/>
              </a:path>
            </a:pathLst>
          </a:custGeom>
          <a:solidFill>
            <a:srgbClr val="72C02C"/>
          </a:solidFill>
        </p:spPr>
      </p:sp>
      <p:sp>
        <p:nvSpPr>
          <p:cNvPr id="100" name="Google Shape;100;p2"/>
          <p:cNvSpPr/>
          <p:nvPr/>
        </p:nvSpPr>
        <p:spPr>
          <a:xfrm flipH="1">
            <a:off x="565150" y="1549400"/>
            <a:ext cx="44450" cy="4775200"/>
          </a:xfrm>
          <a:prstGeom prst="rect">
            <a:avLst/>
          </a:prstGeom>
          <a:solidFill>
            <a:srgbClr val="5F8368"/>
          </a:solidFill>
          <a:ln>
            <a:noFill/>
          </a:ln>
        </p:spPr>
        <p:txBody>
          <a:bodyPr spcFirstLastPara="1" wrap="square" lIns="60950" tIns="60950" rIns="60950" bIns="60950" anchor="ctr" anchorCtr="0">
            <a:noAutofit/>
          </a:bodyPr>
          <a:lstStyle/>
          <a:p>
            <a:endParaRPr sz="1200"/>
          </a:p>
        </p:txBody>
      </p:sp>
      <p:sp>
        <p:nvSpPr>
          <p:cNvPr id="104" name="Google Shape;104;p2"/>
          <p:cNvSpPr txBox="1">
            <a:spLocks noGrp="1"/>
          </p:cNvSpPr>
          <p:nvPr>
            <p:ph type="dt" idx="10"/>
          </p:nvPr>
        </p:nvSpPr>
        <p:spPr>
          <a:prstGeom prst="rect">
            <a:avLst/>
          </a:prstGeom>
          <a:noFill/>
          <a:ln>
            <a:noFill/>
          </a:ln>
        </p:spPr>
        <p:txBody>
          <a:bodyPr spcFirstLastPara="1" vert="horz" wrap="square" lIns="60950" tIns="30467" rIns="60950" bIns="30467" rtlCol="0" anchor="ctr" anchorCtr="0">
            <a:noAutofit/>
          </a:bodyPr>
          <a:lstStyle/>
          <a:p>
            <a:r>
              <a:rPr lang="en-US"/>
              <a:t>09/05/2024</a:t>
            </a:r>
            <a:endParaRPr lang="en-US" dirty="0"/>
          </a:p>
        </p:txBody>
      </p:sp>
      <p:sp>
        <p:nvSpPr>
          <p:cNvPr id="106" name="Google Shape;106;p2"/>
          <p:cNvSpPr txBox="1">
            <a:spLocks noGrp="1"/>
          </p:cNvSpPr>
          <p:nvPr>
            <p:ph type="ftr" idx="11"/>
          </p:nvPr>
        </p:nvSpPr>
        <p:spPr>
          <a:prstGeom prst="rect">
            <a:avLst/>
          </a:prstGeom>
          <a:noFill/>
          <a:ln>
            <a:noFill/>
          </a:ln>
        </p:spPr>
        <p:txBody>
          <a:bodyPr spcFirstLastPara="1" vert="horz" wrap="square" lIns="60950" tIns="30467" rIns="60950" bIns="30467" rtlCol="0" anchor="ctr" anchorCtr="0">
            <a:noAutofit/>
          </a:bodyPr>
          <a:lstStyle/>
          <a:p>
            <a:r>
              <a:rPr lang="en-US" sz="933">
                <a:solidFill>
                  <a:schemeClr val="dk1"/>
                </a:solidFill>
                <a:latin typeface="Cambria"/>
                <a:ea typeface="Cambria"/>
              </a:rPr>
              <a:t>INTRODUCTION TO COMPUTER ANIMATION /K.SANGEETHA/GCD/SNSRCAS</a:t>
            </a:r>
            <a:endParaRPr lang="en-IN" dirty="0"/>
          </a:p>
        </p:txBody>
      </p:sp>
      <p:sp>
        <p:nvSpPr>
          <p:cNvPr id="105" name="Google Shape;105;p2"/>
          <p:cNvSpPr txBox="1">
            <a:spLocks noGrp="1"/>
          </p:cNvSpPr>
          <p:nvPr>
            <p:ph type="sldNum" idx="12"/>
          </p:nvPr>
        </p:nvSpPr>
        <p:spPr>
          <a:prstGeom prst="rect">
            <a:avLst/>
          </a:prstGeom>
          <a:noFill/>
          <a:ln>
            <a:noFill/>
          </a:ln>
        </p:spPr>
        <p:txBody>
          <a:bodyPr spcFirstLastPara="1" vert="horz" wrap="square" lIns="60950" tIns="30467" rIns="60950" bIns="30467" rtlCol="0" anchor="ctr" anchorCtr="0">
            <a:noAutofit/>
          </a:bodyPr>
          <a:lstStyle/>
          <a:p>
            <a:fld id="{00000000-1234-1234-1234-123412341234}" type="slidenum">
              <a:rPr lang="en-US" smtClean="0"/>
              <a:pPr/>
              <a:t>13</a:t>
            </a:fld>
            <a:r>
              <a:rPr lang="en-US" dirty="0"/>
              <a:t>/15</a:t>
            </a:r>
            <a:endParaRPr dirty="0"/>
          </a:p>
        </p:txBody>
      </p:sp>
      <p:sp>
        <p:nvSpPr>
          <p:cNvPr id="2" name="AutoShape 2" descr="selected image preview">
            <a:extLst>
              <a:ext uri="{FF2B5EF4-FFF2-40B4-BE49-F238E27FC236}">
                <a16:creationId xmlns:a16="http://schemas.microsoft.com/office/drawing/2014/main" id="{4BC089C1-B7AC-4EB9-7DFA-FE29F327875E}"/>
              </a:ext>
            </a:extLst>
          </p:cNvPr>
          <p:cNvSpPr>
            <a:spLocks noChangeAspect="1" noChangeArrowheads="1"/>
          </p:cNvSpPr>
          <p:nvPr/>
        </p:nvSpPr>
        <p:spPr bwMode="auto">
          <a:xfrm>
            <a:off x="5994400" y="33274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IN" sz="1200"/>
          </a:p>
        </p:txBody>
      </p:sp>
      <p:sp>
        <p:nvSpPr>
          <p:cNvPr id="3" name="AutoShape 4" descr="selected image preview">
            <a:extLst>
              <a:ext uri="{FF2B5EF4-FFF2-40B4-BE49-F238E27FC236}">
                <a16:creationId xmlns:a16="http://schemas.microsoft.com/office/drawing/2014/main" id="{CC630A95-20D3-6376-930B-52D3348F408E}"/>
              </a:ext>
            </a:extLst>
          </p:cNvPr>
          <p:cNvSpPr>
            <a:spLocks noChangeAspect="1" noChangeArrowheads="1"/>
          </p:cNvSpPr>
          <p:nvPr/>
        </p:nvSpPr>
        <p:spPr bwMode="auto">
          <a:xfrm>
            <a:off x="6096000" y="34290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IN" sz="1200"/>
          </a:p>
        </p:txBody>
      </p:sp>
      <p:sp>
        <p:nvSpPr>
          <p:cNvPr id="4" name="AutoShape 6" descr="Image of ">
            <a:extLst>
              <a:ext uri="{FF2B5EF4-FFF2-40B4-BE49-F238E27FC236}">
                <a16:creationId xmlns:a16="http://schemas.microsoft.com/office/drawing/2014/main" id="{CC43267E-DD0A-2FAE-1F00-D9623737FBF2}"/>
              </a:ext>
            </a:extLst>
          </p:cNvPr>
          <p:cNvSpPr>
            <a:spLocks noChangeAspect="1" noChangeArrowheads="1"/>
          </p:cNvSpPr>
          <p:nvPr/>
        </p:nvSpPr>
        <p:spPr bwMode="auto">
          <a:xfrm>
            <a:off x="6197600" y="35306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IN" sz="1200"/>
          </a:p>
        </p:txBody>
      </p:sp>
      <p:sp>
        <p:nvSpPr>
          <p:cNvPr id="7" name="TextBox 6">
            <a:extLst>
              <a:ext uri="{FF2B5EF4-FFF2-40B4-BE49-F238E27FC236}">
                <a16:creationId xmlns:a16="http://schemas.microsoft.com/office/drawing/2014/main" id="{10404693-643B-8E88-8645-BA90772EB4DE}"/>
              </a:ext>
            </a:extLst>
          </p:cNvPr>
          <p:cNvSpPr txBox="1"/>
          <p:nvPr/>
        </p:nvSpPr>
        <p:spPr>
          <a:xfrm>
            <a:off x="1191491" y="1023957"/>
            <a:ext cx="7922312" cy="353943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Ensure all information is accurate and verifiable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Fact-check all sources meticulously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Avoid stating opinions as facts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Present a balanced and objective perspective, even on controversial topics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Clearly disclose any potential biases or conflicts of interest </a:t>
            </a:r>
          </a:p>
        </p:txBody>
      </p:sp>
      <p:sp>
        <p:nvSpPr>
          <p:cNvPr id="13" name="TextBox 12">
            <a:extLst>
              <a:ext uri="{FF2B5EF4-FFF2-40B4-BE49-F238E27FC236}">
                <a16:creationId xmlns:a16="http://schemas.microsoft.com/office/drawing/2014/main" id="{1BCE32CF-3709-1F04-689B-552AF7731FF6}"/>
              </a:ext>
            </a:extLst>
          </p:cNvPr>
          <p:cNvSpPr txBox="1"/>
          <p:nvPr/>
        </p:nvSpPr>
        <p:spPr>
          <a:xfrm>
            <a:off x="2736649" y="243003"/>
            <a:ext cx="6718701" cy="523220"/>
          </a:xfrm>
          <a:prstGeom prst="rect">
            <a:avLst/>
          </a:prstGeom>
          <a:noFill/>
        </p:spPr>
        <p:txBody>
          <a:bodyPr wrap="square">
            <a:spAutoFit/>
          </a:bodyPr>
          <a:lstStyle/>
          <a:p>
            <a:pPr algn="ctr"/>
            <a:r>
              <a:rPr lang="en-IN" sz="2800" b="1" dirty="0">
                <a:latin typeface="Times New Roman" panose="02020603050405020304" pitchFamily="18" charset="0"/>
                <a:cs typeface="Times New Roman" panose="02020603050405020304" pitchFamily="18" charset="0"/>
              </a:rPr>
              <a:t>Accuracy and Objectivity - (Non - Fiction)</a:t>
            </a:r>
            <a:endParaRPr lang="en-IN" sz="2667"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1673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 name="Freeform 3"/>
          <p:cNvSpPr/>
          <p:nvPr/>
        </p:nvSpPr>
        <p:spPr>
          <a:xfrm>
            <a:off x="1" y="6395229"/>
            <a:ext cx="7261471" cy="461667"/>
          </a:xfrm>
          <a:custGeom>
            <a:avLst/>
            <a:gdLst/>
            <a:ahLst/>
            <a:cxnLst/>
            <a:rect l="l" t="t" r="r" b="b"/>
            <a:pathLst>
              <a:path w="2868730" h="302802">
                <a:moveTo>
                  <a:pt x="0" y="0"/>
                </a:moveTo>
                <a:lnTo>
                  <a:pt x="2868730" y="0"/>
                </a:lnTo>
                <a:lnTo>
                  <a:pt x="2868730" y="302802"/>
                </a:lnTo>
                <a:lnTo>
                  <a:pt x="0" y="302802"/>
                </a:lnTo>
                <a:close/>
              </a:path>
            </a:pathLst>
          </a:custGeom>
          <a:solidFill>
            <a:srgbClr val="72C02C"/>
          </a:solidFill>
        </p:spPr>
      </p:sp>
      <p:sp>
        <p:nvSpPr>
          <p:cNvPr id="100" name="Google Shape;100;p2"/>
          <p:cNvSpPr/>
          <p:nvPr/>
        </p:nvSpPr>
        <p:spPr>
          <a:xfrm flipH="1">
            <a:off x="565150" y="1549400"/>
            <a:ext cx="44450" cy="4775200"/>
          </a:xfrm>
          <a:prstGeom prst="rect">
            <a:avLst/>
          </a:prstGeom>
          <a:solidFill>
            <a:srgbClr val="5F8368"/>
          </a:solidFill>
          <a:ln>
            <a:noFill/>
          </a:ln>
        </p:spPr>
        <p:txBody>
          <a:bodyPr spcFirstLastPara="1" wrap="square" lIns="60950" tIns="60950" rIns="60950" bIns="60950" anchor="ctr" anchorCtr="0">
            <a:noAutofit/>
          </a:bodyPr>
          <a:lstStyle/>
          <a:p>
            <a:endParaRPr sz="1200"/>
          </a:p>
        </p:txBody>
      </p:sp>
      <p:sp>
        <p:nvSpPr>
          <p:cNvPr id="104" name="Google Shape;104;p2"/>
          <p:cNvSpPr txBox="1">
            <a:spLocks noGrp="1"/>
          </p:cNvSpPr>
          <p:nvPr>
            <p:ph type="dt" idx="10"/>
          </p:nvPr>
        </p:nvSpPr>
        <p:spPr>
          <a:prstGeom prst="rect">
            <a:avLst/>
          </a:prstGeom>
          <a:noFill/>
          <a:ln>
            <a:noFill/>
          </a:ln>
        </p:spPr>
        <p:txBody>
          <a:bodyPr spcFirstLastPara="1" vert="horz" wrap="square" lIns="60950" tIns="30467" rIns="60950" bIns="30467" rtlCol="0" anchor="ctr" anchorCtr="0">
            <a:noAutofit/>
          </a:bodyPr>
          <a:lstStyle/>
          <a:p>
            <a:r>
              <a:rPr lang="en-US"/>
              <a:t>09/05/2024</a:t>
            </a:r>
            <a:endParaRPr lang="en-US" dirty="0"/>
          </a:p>
        </p:txBody>
      </p:sp>
      <p:sp>
        <p:nvSpPr>
          <p:cNvPr id="106" name="Google Shape;106;p2"/>
          <p:cNvSpPr txBox="1">
            <a:spLocks noGrp="1"/>
          </p:cNvSpPr>
          <p:nvPr>
            <p:ph type="ftr" idx="11"/>
          </p:nvPr>
        </p:nvSpPr>
        <p:spPr>
          <a:prstGeom prst="rect">
            <a:avLst/>
          </a:prstGeom>
          <a:noFill/>
          <a:ln>
            <a:noFill/>
          </a:ln>
        </p:spPr>
        <p:txBody>
          <a:bodyPr spcFirstLastPara="1" vert="horz" wrap="square" lIns="60950" tIns="30467" rIns="60950" bIns="30467" rtlCol="0" anchor="ctr" anchorCtr="0">
            <a:noAutofit/>
          </a:bodyPr>
          <a:lstStyle/>
          <a:p>
            <a:r>
              <a:rPr lang="en-US" sz="933">
                <a:solidFill>
                  <a:schemeClr val="dk1"/>
                </a:solidFill>
                <a:latin typeface="Cambria"/>
                <a:ea typeface="Cambria"/>
              </a:rPr>
              <a:t>INTRODUCTION TO COMPUTER ANIMATION /K.SANGEETHA/GCD/SNSRCAS</a:t>
            </a:r>
            <a:endParaRPr lang="en-IN" dirty="0"/>
          </a:p>
        </p:txBody>
      </p:sp>
      <p:sp>
        <p:nvSpPr>
          <p:cNvPr id="105" name="Google Shape;105;p2"/>
          <p:cNvSpPr txBox="1">
            <a:spLocks noGrp="1"/>
          </p:cNvSpPr>
          <p:nvPr>
            <p:ph type="sldNum" idx="12"/>
          </p:nvPr>
        </p:nvSpPr>
        <p:spPr>
          <a:prstGeom prst="rect">
            <a:avLst/>
          </a:prstGeom>
          <a:noFill/>
          <a:ln>
            <a:noFill/>
          </a:ln>
        </p:spPr>
        <p:txBody>
          <a:bodyPr spcFirstLastPara="1" vert="horz" wrap="square" lIns="60950" tIns="30467" rIns="60950" bIns="30467" rtlCol="0" anchor="ctr" anchorCtr="0">
            <a:noAutofit/>
          </a:bodyPr>
          <a:lstStyle/>
          <a:p>
            <a:fld id="{00000000-1234-1234-1234-123412341234}" type="slidenum">
              <a:rPr lang="en-US" smtClean="0"/>
              <a:pPr/>
              <a:t>14</a:t>
            </a:fld>
            <a:r>
              <a:rPr lang="en-US" dirty="0"/>
              <a:t>/15</a:t>
            </a:r>
            <a:endParaRPr dirty="0"/>
          </a:p>
        </p:txBody>
      </p:sp>
      <p:sp>
        <p:nvSpPr>
          <p:cNvPr id="2" name="AutoShape 2" descr="selected image preview">
            <a:extLst>
              <a:ext uri="{FF2B5EF4-FFF2-40B4-BE49-F238E27FC236}">
                <a16:creationId xmlns:a16="http://schemas.microsoft.com/office/drawing/2014/main" id="{4BC089C1-B7AC-4EB9-7DFA-FE29F327875E}"/>
              </a:ext>
            </a:extLst>
          </p:cNvPr>
          <p:cNvSpPr>
            <a:spLocks noChangeAspect="1" noChangeArrowheads="1"/>
          </p:cNvSpPr>
          <p:nvPr/>
        </p:nvSpPr>
        <p:spPr bwMode="auto">
          <a:xfrm>
            <a:off x="5994400" y="33274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IN" sz="1200"/>
          </a:p>
        </p:txBody>
      </p:sp>
      <p:sp>
        <p:nvSpPr>
          <p:cNvPr id="3" name="AutoShape 4" descr="selected image preview">
            <a:extLst>
              <a:ext uri="{FF2B5EF4-FFF2-40B4-BE49-F238E27FC236}">
                <a16:creationId xmlns:a16="http://schemas.microsoft.com/office/drawing/2014/main" id="{CC630A95-20D3-6376-930B-52D3348F408E}"/>
              </a:ext>
            </a:extLst>
          </p:cNvPr>
          <p:cNvSpPr>
            <a:spLocks noChangeAspect="1" noChangeArrowheads="1"/>
          </p:cNvSpPr>
          <p:nvPr/>
        </p:nvSpPr>
        <p:spPr bwMode="auto">
          <a:xfrm>
            <a:off x="6096000" y="34290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IN" sz="1200"/>
          </a:p>
        </p:txBody>
      </p:sp>
      <p:sp>
        <p:nvSpPr>
          <p:cNvPr id="4" name="AutoShape 6" descr="Image of ">
            <a:extLst>
              <a:ext uri="{FF2B5EF4-FFF2-40B4-BE49-F238E27FC236}">
                <a16:creationId xmlns:a16="http://schemas.microsoft.com/office/drawing/2014/main" id="{CC43267E-DD0A-2FAE-1F00-D9623737FBF2}"/>
              </a:ext>
            </a:extLst>
          </p:cNvPr>
          <p:cNvSpPr>
            <a:spLocks noChangeAspect="1" noChangeArrowheads="1"/>
          </p:cNvSpPr>
          <p:nvPr/>
        </p:nvSpPr>
        <p:spPr bwMode="auto">
          <a:xfrm>
            <a:off x="6197600" y="35306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IN" sz="1200"/>
          </a:p>
        </p:txBody>
      </p:sp>
      <p:sp>
        <p:nvSpPr>
          <p:cNvPr id="7" name="TextBox 6">
            <a:extLst>
              <a:ext uri="{FF2B5EF4-FFF2-40B4-BE49-F238E27FC236}">
                <a16:creationId xmlns:a16="http://schemas.microsoft.com/office/drawing/2014/main" id="{10404693-643B-8E88-8645-BA90772EB4DE}"/>
              </a:ext>
            </a:extLst>
          </p:cNvPr>
          <p:cNvSpPr txBox="1"/>
          <p:nvPr/>
        </p:nvSpPr>
        <p:spPr>
          <a:xfrm>
            <a:off x="1191491" y="1023957"/>
            <a:ext cx="7922312" cy="353943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Ensure all information is accurate and verifiable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Fact-check all sources meticulously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Avoid stating opinions as facts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Present a balanced and objective perspective, even on controversial topics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Clearly disclose any potential biases or conflicts of interest </a:t>
            </a:r>
          </a:p>
        </p:txBody>
      </p:sp>
      <p:sp>
        <p:nvSpPr>
          <p:cNvPr id="13" name="TextBox 12">
            <a:extLst>
              <a:ext uri="{FF2B5EF4-FFF2-40B4-BE49-F238E27FC236}">
                <a16:creationId xmlns:a16="http://schemas.microsoft.com/office/drawing/2014/main" id="{1BCE32CF-3709-1F04-689B-552AF7731FF6}"/>
              </a:ext>
            </a:extLst>
          </p:cNvPr>
          <p:cNvSpPr txBox="1"/>
          <p:nvPr/>
        </p:nvSpPr>
        <p:spPr>
          <a:xfrm>
            <a:off x="2736649" y="243003"/>
            <a:ext cx="6718701" cy="523220"/>
          </a:xfrm>
          <a:prstGeom prst="rect">
            <a:avLst/>
          </a:prstGeom>
          <a:noFill/>
        </p:spPr>
        <p:txBody>
          <a:bodyPr wrap="square">
            <a:spAutoFit/>
          </a:bodyPr>
          <a:lstStyle/>
          <a:p>
            <a:pPr algn="ctr"/>
            <a:r>
              <a:rPr lang="en-IN" sz="2800" b="1" dirty="0">
                <a:latin typeface="Times New Roman" panose="02020603050405020304" pitchFamily="18" charset="0"/>
                <a:cs typeface="Times New Roman" panose="02020603050405020304" pitchFamily="18" charset="0"/>
              </a:rPr>
              <a:t>Accuracy and Objectivity - (Non - Fiction)</a:t>
            </a:r>
            <a:endParaRPr lang="en-IN" sz="2667"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0342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 name="Freeform 3"/>
          <p:cNvSpPr/>
          <p:nvPr/>
        </p:nvSpPr>
        <p:spPr>
          <a:xfrm>
            <a:off x="1" y="6395229"/>
            <a:ext cx="7261471" cy="461667"/>
          </a:xfrm>
          <a:custGeom>
            <a:avLst/>
            <a:gdLst/>
            <a:ahLst/>
            <a:cxnLst/>
            <a:rect l="l" t="t" r="r" b="b"/>
            <a:pathLst>
              <a:path w="2868730" h="302802">
                <a:moveTo>
                  <a:pt x="0" y="0"/>
                </a:moveTo>
                <a:lnTo>
                  <a:pt x="2868730" y="0"/>
                </a:lnTo>
                <a:lnTo>
                  <a:pt x="2868730" y="302802"/>
                </a:lnTo>
                <a:lnTo>
                  <a:pt x="0" y="302802"/>
                </a:lnTo>
                <a:close/>
              </a:path>
            </a:pathLst>
          </a:custGeom>
          <a:solidFill>
            <a:srgbClr val="72C02C"/>
          </a:solidFill>
        </p:spPr>
      </p:sp>
      <p:sp>
        <p:nvSpPr>
          <p:cNvPr id="100" name="Google Shape;100;p2"/>
          <p:cNvSpPr/>
          <p:nvPr/>
        </p:nvSpPr>
        <p:spPr>
          <a:xfrm flipH="1">
            <a:off x="565150" y="1549400"/>
            <a:ext cx="44450" cy="4775200"/>
          </a:xfrm>
          <a:prstGeom prst="rect">
            <a:avLst/>
          </a:prstGeom>
          <a:solidFill>
            <a:srgbClr val="5F8368"/>
          </a:solidFill>
          <a:ln>
            <a:noFill/>
          </a:ln>
        </p:spPr>
        <p:txBody>
          <a:bodyPr spcFirstLastPara="1" wrap="square" lIns="60950" tIns="60950" rIns="60950" bIns="60950" anchor="ctr" anchorCtr="0">
            <a:noAutofit/>
          </a:bodyPr>
          <a:lstStyle/>
          <a:p>
            <a:endParaRPr sz="1200"/>
          </a:p>
        </p:txBody>
      </p:sp>
      <p:sp>
        <p:nvSpPr>
          <p:cNvPr id="104" name="Google Shape;104;p2"/>
          <p:cNvSpPr txBox="1">
            <a:spLocks noGrp="1"/>
          </p:cNvSpPr>
          <p:nvPr>
            <p:ph type="dt" idx="10"/>
          </p:nvPr>
        </p:nvSpPr>
        <p:spPr>
          <a:prstGeom prst="rect">
            <a:avLst/>
          </a:prstGeom>
          <a:noFill/>
          <a:ln>
            <a:noFill/>
          </a:ln>
        </p:spPr>
        <p:txBody>
          <a:bodyPr spcFirstLastPara="1" vert="horz" wrap="square" lIns="60950" tIns="30467" rIns="60950" bIns="30467" rtlCol="0" anchor="ctr" anchorCtr="0">
            <a:noAutofit/>
          </a:bodyPr>
          <a:lstStyle/>
          <a:p>
            <a:r>
              <a:rPr lang="en-US"/>
              <a:t>09/05/2024</a:t>
            </a:r>
            <a:endParaRPr lang="en-US" dirty="0"/>
          </a:p>
        </p:txBody>
      </p:sp>
      <p:sp>
        <p:nvSpPr>
          <p:cNvPr id="106" name="Google Shape;106;p2"/>
          <p:cNvSpPr txBox="1">
            <a:spLocks noGrp="1"/>
          </p:cNvSpPr>
          <p:nvPr>
            <p:ph type="ftr" idx="11"/>
          </p:nvPr>
        </p:nvSpPr>
        <p:spPr>
          <a:prstGeom prst="rect">
            <a:avLst/>
          </a:prstGeom>
          <a:noFill/>
          <a:ln>
            <a:noFill/>
          </a:ln>
        </p:spPr>
        <p:txBody>
          <a:bodyPr spcFirstLastPara="1" vert="horz" wrap="square" lIns="60950" tIns="30467" rIns="60950" bIns="30467" rtlCol="0" anchor="ctr" anchorCtr="0">
            <a:noAutofit/>
          </a:bodyPr>
          <a:lstStyle/>
          <a:p>
            <a:r>
              <a:rPr lang="en-US" sz="933">
                <a:solidFill>
                  <a:schemeClr val="dk1"/>
                </a:solidFill>
                <a:latin typeface="Cambria"/>
                <a:ea typeface="Cambria"/>
              </a:rPr>
              <a:t>INTRODUCTION TO COMPUTER ANIMATION /K.SANGEETHA/GCD/SNSRCAS</a:t>
            </a:r>
            <a:endParaRPr lang="en-IN" dirty="0"/>
          </a:p>
        </p:txBody>
      </p:sp>
      <p:sp>
        <p:nvSpPr>
          <p:cNvPr id="105" name="Google Shape;105;p2"/>
          <p:cNvSpPr txBox="1">
            <a:spLocks noGrp="1"/>
          </p:cNvSpPr>
          <p:nvPr>
            <p:ph type="sldNum" idx="12"/>
          </p:nvPr>
        </p:nvSpPr>
        <p:spPr>
          <a:prstGeom prst="rect">
            <a:avLst/>
          </a:prstGeom>
          <a:noFill/>
          <a:ln>
            <a:noFill/>
          </a:ln>
        </p:spPr>
        <p:txBody>
          <a:bodyPr spcFirstLastPara="1" vert="horz" wrap="square" lIns="60950" tIns="30467" rIns="60950" bIns="30467" rtlCol="0" anchor="ctr" anchorCtr="0">
            <a:noAutofit/>
          </a:bodyPr>
          <a:lstStyle/>
          <a:p>
            <a:fld id="{00000000-1234-1234-1234-123412341234}" type="slidenum">
              <a:rPr lang="en-US" smtClean="0"/>
              <a:pPr/>
              <a:t>15</a:t>
            </a:fld>
            <a:r>
              <a:rPr lang="en-US" dirty="0"/>
              <a:t>/15</a:t>
            </a:r>
            <a:endParaRPr dirty="0"/>
          </a:p>
        </p:txBody>
      </p:sp>
      <p:sp>
        <p:nvSpPr>
          <p:cNvPr id="2" name="AutoShape 2" descr="selected image preview">
            <a:extLst>
              <a:ext uri="{FF2B5EF4-FFF2-40B4-BE49-F238E27FC236}">
                <a16:creationId xmlns:a16="http://schemas.microsoft.com/office/drawing/2014/main" id="{4BC089C1-B7AC-4EB9-7DFA-FE29F327875E}"/>
              </a:ext>
            </a:extLst>
          </p:cNvPr>
          <p:cNvSpPr>
            <a:spLocks noChangeAspect="1" noChangeArrowheads="1"/>
          </p:cNvSpPr>
          <p:nvPr/>
        </p:nvSpPr>
        <p:spPr bwMode="auto">
          <a:xfrm>
            <a:off x="5994400" y="33274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IN" sz="1200"/>
          </a:p>
        </p:txBody>
      </p:sp>
      <p:sp>
        <p:nvSpPr>
          <p:cNvPr id="3" name="AutoShape 4" descr="selected image preview">
            <a:extLst>
              <a:ext uri="{FF2B5EF4-FFF2-40B4-BE49-F238E27FC236}">
                <a16:creationId xmlns:a16="http://schemas.microsoft.com/office/drawing/2014/main" id="{CC630A95-20D3-6376-930B-52D3348F408E}"/>
              </a:ext>
            </a:extLst>
          </p:cNvPr>
          <p:cNvSpPr>
            <a:spLocks noChangeAspect="1" noChangeArrowheads="1"/>
          </p:cNvSpPr>
          <p:nvPr/>
        </p:nvSpPr>
        <p:spPr bwMode="auto">
          <a:xfrm>
            <a:off x="6096000" y="34290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IN" sz="1200"/>
          </a:p>
        </p:txBody>
      </p:sp>
      <p:sp>
        <p:nvSpPr>
          <p:cNvPr id="4" name="AutoShape 6" descr="Image of ">
            <a:extLst>
              <a:ext uri="{FF2B5EF4-FFF2-40B4-BE49-F238E27FC236}">
                <a16:creationId xmlns:a16="http://schemas.microsoft.com/office/drawing/2014/main" id="{CC43267E-DD0A-2FAE-1F00-D9623737FBF2}"/>
              </a:ext>
            </a:extLst>
          </p:cNvPr>
          <p:cNvSpPr>
            <a:spLocks noChangeAspect="1" noChangeArrowheads="1"/>
          </p:cNvSpPr>
          <p:nvPr/>
        </p:nvSpPr>
        <p:spPr bwMode="auto">
          <a:xfrm>
            <a:off x="6197600" y="35306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IN" sz="1200"/>
          </a:p>
        </p:txBody>
      </p:sp>
      <p:sp>
        <p:nvSpPr>
          <p:cNvPr id="7" name="TextBox 6">
            <a:extLst>
              <a:ext uri="{FF2B5EF4-FFF2-40B4-BE49-F238E27FC236}">
                <a16:creationId xmlns:a16="http://schemas.microsoft.com/office/drawing/2014/main" id="{10404693-643B-8E88-8645-BA90772EB4DE}"/>
              </a:ext>
            </a:extLst>
          </p:cNvPr>
          <p:cNvSpPr txBox="1"/>
          <p:nvPr/>
        </p:nvSpPr>
        <p:spPr>
          <a:xfrm>
            <a:off x="2059888" y="523086"/>
            <a:ext cx="7395462" cy="440120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Organize content in a logical and easy-to-follow manner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Use clear and concise language that is appropriate for the target audience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Employ headings, subheadings, and bullet points to improve readability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Guide the reader through the information in a logical progression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Ensure a smooth transition between ideas </a:t>
            </a:r>
          </a:p>
        </p:txBody>
      </p:sp>
      <p:sp>
        <p:nvSpPr>
          <p:cNvPr id="13" name="TextBox 12">
            <a:extLst>
              <a:ext uri="{FF2B5EF4-FFF2-40B4-BE49-F238E27FC236}">
                <a16:creationId xmlns:a16="http://schemas.microsoft.com/office/drawing/2014/main" id="{1BCE32CF-3709-1F04-689B-552AF7731FF6}"/>
              </a:ext>
            </a:extLst>
          </p:cNvPr>
          <p:cNvSpPr txBox="1"/>
          <p:nvPr/>
        </p:nvSpPr>
        <p:spPr>
          <a:xfrm>
            <a:off x="2736649" y="243003"/>
            <a:ext cx="6718701" cy="523220"/>
          </a:xfrm>
          <a:prstGeom prst="rect">
            <a:avLst/>
          </a:prstGeom>
          <a:noFill/>
        </p:spPr>
        <p:txBody>
          <a:bodyPr wrap="square">
            <a:spAutoFit/>
          </a:bodyPr>
          <a:lstStyle/>
          <a:p>
            <a:pPr algn="ctr"/>
            <a:r>
              <a:rPr lang="en-IN" sz="2800" b="1" dirty="0">
                <a:latin typeface="Times New Roman" panose="02020603050405020304" pitchFamily="18" charset="0"/>
                <a:cs typeface="Times New Roman" panose="02020603050405020304" pitchFamily="18" charset="0"/>
              </a:rPr>
              <a:t>Clarity and Organization - (Non - Fiction)</a:t>
            </a:r>
            <a:endParaRPr lang="en-IN" sz="2667" b="1"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D62F50FD-F381-CC4B-3B99-301FBF60D2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9265" y="1453687"/>
            <a:ext cx="2711135" cy="2711135"/>
          </a:xfrm>
          <a:prstGeom prst="rect">
            <a:avLst/>
          </a:prstGeom>
        </p:spPr>
      </p:pic>
    </p:spTree>
    <p:extLst>
      <p:ext uri="{BB962C8B-B14F-4D97-AF65-F5344CB8AC3E}">
        <p14:creationId xmlns:p14="http://schemas.microsoft.com/office/powerpoint/2010/main" val="2759713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 name="Freeform 3"/>
          <p:cNvSpPr/>
          <p:nvPr/>
        </p:nvSpPr>
        <p:spPr>
          <a:xfrm>
            <a:off x="1" y="6395229"/>
            <a:ext cx="7261471" cy="461667"/>
          </a:xfrm>
          <a:custGeom>
            <a:avLst/>
            <a:gdLst/>
            <a:ahLst/>
            <a:cxnLst/>
            <a:rect l="l" t="t" r="r" b="b"/>
            <a:pathLst>
              <a:path w="2868730" h="302802">
                <a:moveTo>
                  <a:pt x="0" y="0"/>
                </a:moveTo>
                <a:lnTo>
                  <a:pt x="2868730" y="0"/>
                </a:lnTo>
                <a:lnTo>
                  <a:pt x="2868730" y="302802"/>
                </a:lnTo>
                <a:lnTo>
                  <a:pt x="0" y="302802"/>
                </a:lnTo>
                <a:close/>
              </a:path>
            </a:pathLst>
          </a:custGeom>
          <a:solidFill>
            <a:srgbClr val="72C02C"/>
          </a:solidFill>
        </p:spPr>
      </p:sp>
      <p:sp>
        <p:nvSpPr>
          <p:cNvPr id="100" name="Google Shape;100;p2"/>
          <p:cNvSpPr/>
          <p:nvPr/>
        </p:nvSpPr>
        <p:spPr>
          <a:xfrm flipH="1">
            <a:off x="565150" y="1549400"/>
            <a:ext cx="44450" cy="4775200"/>
          </a:xfrm>
          <a:prstGeom prst="rect">
            <a:avLst/>
          </a:prstGeom>
          <a:solidFill>
            <a:srgbClr val="5F8368"/>
          </a:solidFill>
          <a:ln>
            <a:noFill/>
          </a:ln>
        </p:spPr>
        <p:txBody>
          <a:bodyPr spcFirstLastPara="1" wrap="square" lIns="60950" tIns="60950" rIns="60950" bIns="60950" anchor="ctr" anchorCtr="0">
            <a:noAutofit/>
          </a:bodyPr>
          <a:lstStyle/>
          <a:p>
            <a:endParaRPr sz="1200"/>
          </a:p>
        </p:txBody>
      </p:sp>
      <p:sp>
        <p:nvSpPr>
          <p:cNvPr id="104" name="Google Shape;104;p2"/>
          <p:cNvSpPr txBox="1">
            <a:spLocks noGrp="1"/>
          </p:cNvSpPr>
          <p:nvPr>
            <p:ph type="dt" idx="10"/>
          </p:nvPr>
        </p:nvSpPr>
        <p:spPr>
          <a:prstGeom prst="rect">
            <a:avLst/>
          </a:prstGeom>
          <a:noFill/>
          <a:ln>
            <a:noFill/>
          </a:ln>
        </p:spPr>
        <p:txBody>
          <a:bodyPr spcFirstLastPara="1" vert="horz" wrap="square" lIns="60950" tIns="30467" rIns="60950" bIns="30467" rtlCol="0" anchor="ctr" anchorCtr="0">
            <a:noAutofit/>
          </a:bodyPr>
          <a:lstStyle/>
          <a:p>
            <a:r>
              <a:rPr lang="en-US"/>
              <a:t>09/05/2024</a:t>
            </a:r>
            <a:endParaRPr lang="en-US" dirty="0"/>
          </a:p>
        </p:txBody>
      </p:sp>
      <p:sp>
        <p:nvSpPr>
          <p:cNvPr id="106" name="Google Shape;106;p2"/>
          <p:cNvSpPr txBox="1">
            <a:spLocks noGrp="1"/>
          </p:cNvSpPr>
          <p:nvPr>
            <p:ph type="ftr" idx="11"/>
          </p:nvPr>
        </p:nvSpPr>
        <p:spPr>
          <a:prstGeom prst="rect">
            <a:avLst/>
          </a:prstGeom>
          <a:noFill/>
          <a:ln>
            <a:noFill/>
          </a:ln>
        </p:spPr>
        <p:txBody>
          <a:bodyPr spcFirstLastPara="1" vert="horz" wrap="square" lIns="60950" tIns="30467" rIns="60950" bIns="30467" rtlCol="0" anchor="ctr" anchorCtr="0">
            <a:noAutofit/>
          </a:bodyPr>
          <a:lstStyle/>
          <a:p>
            <a:r>
              <a:rPr lang="en-US" sz="933">
                <a:solidFill>
                  <a:schemeClr val="dk1"/>
                </a:solidFill>
                <a:latin typeface="Cambria"/>
                <a:ea typeface="Cambria"/>
              </a:rPr>
              <a:t>INTRODUCTION TO COMPUTER ANIMATION /K.SANGEETHA/GCD/SNSRCAS</a:t>
            </a:r>
            <a:endParaRPr lang="en-IN" dirty="0"/>
          </a:p>
        </p:txBody>
      </p:sp>
      <p:sp>
        <p:nvSpPr>
          <p:cNvPr id="105" name="Google Shape;105;p2"/>
          <p:cNvSpPr txBox="1">
            <a:spLocks noGrp="1"/>
          </p:cNvSpPr>
          <p:nvPr>
            <p:ph type="sldNum" idx="12"/>
          </p:nvPr>
        </p:nvSpPr>
        <p:spPr>
          <a:prstGeom prst="rect">
            <a:avLst/>
          </a:prstGeom>
          <a:noFill/>
          <a:ln>
            <a:noFill/>
          </a:ln>
        </p:spPr>
        <p:txBody>
          <a:bodyPr spcFirstLastPara="1" vert="horz" wrap="square" lIns="60950" tIns="30467" rIns="60950" bIns="30467" rtlCol="0" anchor="ctr" anchorCtr="0">
            <a:noAutofit/>
          </a:bodyPr>
          <a:lstStyle/>
          <a:p>
            <a:fld id="{00000000-1234-1234-1234-123412341234}" type="slidenum">
              <a:rPr lang="en-US" smtClean="0"/>
              <a:pPr/>
              <a:t>16</a:t>
            </a:fld>
            <a:r>
              <a:rPr lang="en-US" dirty="0"/>
              <a:t>/15</a:t>
            </a:r>
            <a:endParaRPr dirty="0"/>
          </a:p>
        </p:txBody>
      </p:sp>
      <p:sp>
        <p:nvSpPr>
          <p:cNvPr id="2" name="AutoShape 2" descr="selected image preview">
            <a:extLst>
              <a:ext uri="{FF2B5EF4-FFF2-40B4-BE49-F238E27FC236}">
                <a16:creationId xmlns:a16="http://schemas.microsoft.com/office/drawing/2014/main" id="{4BC089C1-B7AC-4EB9-7DFA-FE29F327875E}"/>
              </a:ext>
            </a:extLst>
          </p:cNvPr>
          <p:cNvSpPr>
            <a:spLocks noChangeAspect="1" noChangeArrowheads="1"/>
          </p:cNvSpPr>
          <p:nvPr/>
        </p:nvSpPr>
        <p:spPr bwMode="auto">
          <a:xfrm>
            <a:off x="5994400" y="33274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IN" sz="1200"/>
          </a:p>
        </p:txBody>
      </p:sp>
      <p:sp>
        <p:nvSpPr>
          <p:cNvPr id="3" name="AutoShape 4" descr="selected image preview">
            <a:extLst>
              <a:ext uri="{FF2B5EF4-FFF2-40B4-BE49-F238E27FC236}">
                <a16:creationId xmlns:a16="http://schemas.microsoft.com/office/drawing/2014/main" id="{CC630A95-20D3-6376-930B-52D3348F408E}"/>
              </a:ext>
            </a:extLst>
          </p:cNvPr>
          <p:cNvSpPr>
            <a:spLocks noChangeAspect="1" noChangeArrowheads="1"/>
          </p:cNvSpPr>
          <p:nvPr/>
        </p:nvSpPr>
        <p:spPr bwMode="auto">
          <a:xfrm>
            <a:off x="6096000" y="34290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IN" sz="1200"/>
          </a:p>
        </p:txBody>
      </p:sp>
      <p:sp>
        <p:nvSpPr>
          <p:cNvPr id="4" name="AutoShape 6" descr="Image of ">
            <a:extLst>
              <a:ext uri="{FF2B5EF4-FFF2-40B4-BE49-F238E27FC236}">
                <a16:creationId xmlns:a16="http://schemas.microsoft.com/office/drawing/2014/main" id="{CC43267E-DD0A-2FAE-1F00-D9623737FBF2}"/>
              </a:ext>
            </a:extLst>
          </p:cNvPr>
          <p:cNvSpPr>
            <a:spLocks noChangeAspect="1" noChangeArrowheads="1"/>
          </p:cNvSpPr>
          <p:nvPr/>
        </p:nvSpPr>
        <p:spPr bwMode="auto">
          <a:xfrm>
            <a:off x="6197600" y="35306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IN" sz="1200"/>
          </a:p>
        </p:txBody>
      </p:sp>
      <p:sp>
        <p:nvSpPr>
          <p:cNvPr id="7" name="TextBox 6">
            <a:extLst>
              <a:ext uri="{FF2B5EF4-FFF2-40B4-BE49-F238E27FC236}">
                <a16:creationId xmlns:a16="http://schemas.microsoft.com/office/drawing/2014/main" id="{10404693-643B-8E88-8645-BA90772EB4DE}"/>
              </a:ext>
            </a:extLst>
          </p:cNvPr>
          <p:cNvSpPr txBox="1"/>
          <p:nvPr/>
        </p:nvSpPr>
        <p:spPr>
          <a:xfrm>
            <a:off x="2059888" y="805102"/>
            <a:ext cx="7395462" cy="440120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Use a consistent citation style guide, such as APA, MLA, or Chicago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Cite all sources properly to give credit to the original authors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Ensure citations are formatted correctly according to the chosen style guide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Include a reference list that provides complete information for all cited sources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Consider using in-text citations to guide readers to the reference list </a:t>
            </a:r>
          </a:p>
        </p:txBody>
      </p:sp>
      <p:sp>
        <p:nvSpPr>
          <p:cNvPr id="13" name="TextBox 12">
            <a:extLst>
              <a:ext uri="{FF2B5EF4-FFF2-40B4-BE49-F238E27FC236}">
                <a16:creationId xmlns:a16="http://schemas.microsoft.com/office/drawing/2014/main" id="{1BCE32CF-3709-1F04-689B-552AF7731FF6}"/>
              </a:ext>
            </a:extLst>
          </p:cNvPr>
          <p:cNvSpPr txBox="1"/>
          <p:nvPr/>
        </p:nvSpPr>
        <p:spPr>
          <a:xfrm>
            <a:off x="2736649" y="243003"/>
            <a:ext cx="6718701" cy="523220"/>
          </a:xfrm>
          <a:prstGeom prst="rect">
            <a:avLst/>
          </a:prstGeom>
          <a:noFill/>
        </p:spPr>
        <p:txBody>
          <a:bodyPr wrap="square">
            <a:spAutoFit/>
          </a:bodyPr>
          <a:lstStyle/>
          <a:p>
            <a:pPr algn="ctr"/>
            <a:r>
              <a:rPr lang="en-IN" sz="2800" b="1" dirty="0">
                <a:latin typeface="Times New Roman" panose="02020603050405020304" pitchFamily="18" charset="0"/>
                <a:cs typeface="Times New Roman" panose="02020603050405020304" pitchFamily="18" charset="0"/>
              </a:rPr>
              <a:t>Citation and Style - (Non - Fiction)</a:t>
            </a:r>
            <a:endParaRPr lang="en-IN" sz="2667" b="1"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58F2A7B6-225B-BA6A-EAA2-ADF603B780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5253" y="1128473"/>
            <a:ext cx="2511597" cy="2511597"/>
          </a:xfrm>
          <a:prstGeom prst="rect">
            <a:avLst/>
          </a:prstGeom>
        </p:spPr>
      </p:pic>
    </p:spTree>
    <p:extLst>
      <p:ext uri="{BB962C8B-B14F-4D97-AF65-F5344CB8AC3E}">
        <p14:creationId xmlns:p14="http://schemas.microsoft.com/office/powerpoint/2010/main" val="3603237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 name="Freeform 3"/>
          <p:cNvSpPr/>
          <p:nvPr/>
        </p:nvSpPr>
        <p:spPr>
          <a:xfrm>
            <a:off x="1" y="6395229"/>
            <a:ext cx="7261471" cy="461667"/>
          </a:xfrm>
          <a:custGeom>
            <a:avLst/>
            <a:gdLst/>
            <a:ahLst/>
            <a:cxnLst/>
            <a:rect l="l" t="t" r="r" b="b"/>
            <a:pathLst>
              <a:path w="2868730" h="302802">
                <a:moveTo>
                  <a:pt x="0" y="0"/>
                </a:moveTo>
                <a:lnTo>
                  <a:pt x="2868730" y="0"/>
                </a:lnTo>
                <a:lnTo>
                  <a:pt x="2868730" y="302802"/>
                </a:lnTo>
                <a:lnTo>
                  <a:pt x="0" y="302802"/>
                </a:lnTo>
                <a:close/>
              </a:path>
            </a:pathLst>
          </a:custGeom>
          <a:solidFill>
            <a:srgbClr val="72C02C"/>
          </a:solidFill>
        </p:spPr>
      </p:sp>
      <p:sp>
        <p:nvSpPr>
          <p:cNvPr id="100" name="Google Shape;100;p2"/>
          <p:cNvSpPr/>
          <p:nvPr/>
        </p:nvSpPr>
        <p:spPr>
          <a:xfrm flipH="1">
            <a:off x="565150" y="1549400"/>
            <a:ext cx="44450" cy="4775200"/>
          </a:xfrm>
          <a:prstGeom prst="rect">
            <a:avLst/>
          </a:prstGeom>
          <a:solidFill>
            <a:srgbClr val="5F8368"/>
          </a:solidFill>
          <a:ln>
            <a:noFill/>
          </a:ln>
        </p:spPr>
        <p:txBody>
          <a:bodyPr spcFirstLastPara="1" wrap="square" lIns="60950" tIns="60950" rIns="60950" bIns="60950" anchor="ctr" anchorCtr="0">
            <a:noAutofit/>
          </a:bodyPr>
          <a:lstStyle/>
          <a:p>
            <a:endParaRPr sz="1200"/>
          </a:p>
        </p:txBody>
      </p:sp>
      <p:sp>
        <p:nvSpPr>
          <p:cNvPr id="104" name="Google Shape;104;p2"/>
          <p:cNvSpPr txBox="1">
            <a:spLocks noGrp="1"/>
          </p:cNvSpPr>
          <p:nvPr>
            <p:ph type="dt" idx="10"/>
          </p:nvPr>
        </p:nvSpPr>
        <p:spPr>
          <a:prstGeom prst="rect">
            <a:avLst/>
          </a:prstGeom>
          <a:noFill/>
          <a:ln>
            <a:noFill/>
          </a:ln>
        </p:spPr>
        <p:txBody>
          <a:bodyPr spcFirstLastPara="1" vert="horz" wrap="square" lIns="60950" tIns="30467" rIns="60950" bIns="30467" rtlCol="0" anchor="ctr" anchorCtr="0">
            <a:noAutofit/>
          </a:bodyPr>
          <a:lstStyle/>
          <a:p>
            <a:r>
              <a:rPr lang="en-US"/>
              <a:t>09/05/2024</a:t>
            </a:r>
            <a:endParaRPr lang="en-US" dirty="0"/>
          </a:p>
        </p:txBody>
      </p:sp>
      <p:sp>
        <p:nvSpPr>
          <p:cNvPr id="106" name="Google Shape;106;p2"/>
          <p:cNvSpPr txBox="1">
            <a:spLocks noGrp="1"/>
          </p:cNvSpPr>
          <p:nvPr>
            <p:ph type="ftr" idx="11"/>
          </p:nvPr>
        </p:nvSpPr>
        <p:spPr>
          <a:prstGeom prst="rect">
            <a:avLst/>
          </a:prstGeom>
          <a:noFill/>
          <a:ln>
            <a:noFill/>
          </a:ln>
        </p:spPr>
        <p:txBody>
          <a:bodyPr spcFirstLastPara="1" vert="horz" wrap="square" lIns="60950" tIns="30467" rIns="60950" bIns="30467" rtlCol="0" anchor="ctr" anchorCtr="0">
            <a:noAutofit/>
          </a:bodyPr>
          <a:lstStyle/>
          <a:p>
            <a:r>
              <a:rPr lang="en-US" sz="933">
                <a:solidFill>
                  <a:schemeClr val="dk1"/>
                </a:solidFill>
                <a:latin typeface="Cambria"/>
                <a:ea typeface="Cambria"/>
              </a:rPr>
              <a:t>INTRODUCTION TO COMPUTER ANIMATION /K.SANGEETHA/GCD/SNSRCAS</a:t>
            </a:r>
            <a:endParaRPr lang="en-IN" dirty="0"/>
          </a:p>
        </p:txBody>
      </p:sp>
      <p:sp>
        <p:nvSpPr>
          <p:cNvPr id="105" name="Google Shape;105;p2"/>
          <p:cNvSpPr txBox="1">
            <a:spLocks noGrp="1"/>
          </p:cNvSpPr>
          <p:nvPr>
            <p:ph type="sldNum" idx="12"/>
          </p:nvPr>
        </p:nvSpPr>
        <p:spPr>
          <a:prstGeom prst="rect">
            <a:avLst/>
          </a:prstGeom>
          <a:noFill/>
          <a:ln>
            <a:noFill/>
          </a:ln>
        </p:spPr>
        <p:txBody>
          <a:bodyPr spcFirstLastPara="1" vert="horz" wrap="square" lIns="60950" tIns="30467" rIns="60950" bIns="30467" rtlCol="0" anchor="ctr" anchorCtr="0">
            <a:noAutofit/>
          </a:bodyPr>
          <a:lstStyle/>
          <a:p>
            <a:fld id="{00000000-1234-1234-1234-123412341234}" type="slidenum">
              <a:rPr lang="en-US" smtClean="0"/>
              <a:pPr/>
              <a:t>17</a:t>
            </a:fld>
            <a:r>
              <a:rPr lang="en-US" dirty="0"/>
              <a:t>/15</a:t>
            </a:r>
            <a:endParaRPr dirty="0"/>
          </a:p>
        </p:txBody>
      </p:sp>
      <p:sp>
        <p:nvSpPr>
          <p:cNvPr id="2" name="AutoShape 2" descr="selected image preview">
            <a:extLst>
              <a:ext uri="{FF2B5EF4-FFF2-40B4-BE49-F238E27FC236}">
                <a16:creationId xmlns:a16="http://schemas.microsoft.com/office/drawing/2014/main" id="{4BC089C1-B7AC-4EB9-7DFA-FE29F327875E}"/>
              </a:ext>
            </a:extLst>
          </p:cNvPr>
          <p:cNvSpPr>
            <a:spLocks noChangeAspect="1" noChangeArrowheads="1"/>
          </p:cNvSpPr>
          <p:nvPr/>
        </p:nvSpPr>
        <p:spPr bwMode="auto">
          <a:xfrm>
            <a:off x="5994400" y="33274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IN" sz="1200"/>
          </a:p>
        </p:txBody>
      </p:sp>
      <p:sp>
        <p:nvSpPr>
          <p:cNvPr id="3" name="AutoShape 4" descr="selected image preview">
            <a:extLst>
              <a:ext uri="{FF2B5EF4-FFF2-40B4-BE49-F238E27FC236}">
                <a16:creationId xmlns:a16="http://schemas.microsoft.com/office/drawing/2014/main" id="{CC630A95-20D3-6376-930B-52D3348F408E}"/>
              </a:ext>
            </a:extLst>
          </p:cNvPr>
          <p:cNvSpPr>
            <a:spLocks noChangeAspect="1" noChangeArrowheads="1"/>
          </p:cNvSpPr>
          <p:nvPr/>
        </p:nvSpPr>
        <p:spPr bwMode="auto">
          <a:xfrm>
            <a:off x="6096000" y="34290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IN" sz="1200"/>
          </a:p>
        </p:txBody>
      </p:sp>
      <p:sp>
        <p:nvSpPr>
          <p:cNvPr id="4" name="AutoShape 6" descr="Image of ">
            <a:extLst>
              <a:ext uri="{FF2B5EF4-FFF2-40B4-BE49-F238E27FC236}">
                <a16:creationId xmlns:a16="http://schemas.microsoft.com/office/drawing/2014/main" id="{CC43267E-DD0A-2FAE-1F00-D9623737FBF2}"/>
              </a:ext>
            </a:extLst>
          </p:cNvPr>
          <p:cNvSpPr>
            <a:spLocks noChangeAspect="1" noChangeArrowheads="1"/>
          </p:cNvSpPr>
          <p:nvPr/>
        </p:nvSpPr>
        <p:spPr bwMode="auto">
          <a:xfrm>
            <a:off x="6197600" y="35306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IN" sz="1200"/>
          </a:p>
        </p:txBody>
      </p:sp>
      <p:sp>
        <p:nvSpPr>
          <p:cNvPr id="7" name="TextBox 6">
            <a:extLst>
              <a:ext uri="{FF2B5EF4-FFF2-40B4-BE49-F238E27FC236}">
                <a16:creationId xmlns:a16="http://schemas.microsoft.com/office/drawing/2014/main" id="{10404693-643B-8E88-8645-BA90772EB4DE}"/>
              </a:ext>
            </a:extLst>
          </p:cNvPr>
          <p:cNvSpPr txBox="1"/>
          <p:nvPr/>
        </p:nvSpPr>
        <p:spPr>
          <a:xfrm>
            <a:off x="2059888" y="805102"/>
            <a:ext cx="7395462" cy="3970318"/>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Use clear, concise, and formal language appropriate for non-fiction writing </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Avoid jargon or overly technical terms unless defining them clearly </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Maintain a consistent tone throughout the writing </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Consider the target audience and tailor the language and tone accordingly </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Proofread for errors in grammar, punctuation, and spelling </a:t>
            </a:r>
          </a:p>
        </p:txBody>
      </p:sp>
      <p:sp>
        <p:nvSpPr>
          <p:cNvPr id="13" name="TextBox 12">
            <a:extLst>
              <a:ext uri="{FF2B5EF4-FFF2-40B4-BE49-F238E27FC236}">
                <a16:creationId xmlns:a16="http://schemas.microsoft.com/office/drawing/2014/main" id="{1BCE32CF-3709-1F04-689B-552AF7731FF6}"/>
              </a:ext>
            </a:extLst>
          </p:cNvPr>
          <p:cNvSpPr txBox="1"/>
          <p:nvPr/>
        </p:nvSpPr>
        <p:spPr>
          <a:xfrm>
            <a:off x="2736649" y="243003"/>
            <a:ext cx="6718701" cy="523220"/>
          </a:xfrm>
          <a:prstGeom prst="rect">
            <a:avLst/>
          </a:prstGeom>
          <a:noFill/>
        </p:spPr>
        <p:txBody>
          <a:bodyPr wrap="square">
            <a:spAutoFit/>
          </a:bodyPr>
          <a:lstStyle/>
          <a:p>
            <a:pPr algn="ctr"/>
            <a:r>
              <a:rPr lang="en-IN" sz="2800" b="1" dirty="0">
                <a:latin typeface="Times New Roman" panose="02020603050405020304" pitchFamily="18" charset="0"/>
                <a:cs typeface="Times New Roman" panose="02020603050405020304" pitchFamily="18" charset="0"/>
              </a:rPr>
              <a:t>Language and Tone - (Non - Fiction)</a:t>
            </a:r>
            <a:endParaRPr lang="en-IN" sz="2667" b="1" dirty="0">
              <a:latin typeface="Times New Roman" panose="02020603050405020304" pitchFamily="18" charset="0"/>
              <a:cs typeface="Times New Roman" panose="02020603050405020304" pitchFamily="18" charset="0"/>
            </a:endParaRPr>
          </a:p>
        </p:txBody>
      </p:sp>
      <p:sp>
        <p:nvSpPr>
          <p:cNvPr id="5" name="Rectangle 1">
            <a:extLst>
              <a:ext uri="{FF2B5EF4-FFF2-40B4-BE49-F238E27FC236}">
                <a16:creationId xmlns:a16="http://schemas.microsoft.com/office/drawing/2014/main" id="{EDF2F2F3-2413-5DFA-0411-369955F4C34B}"/>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6727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10" name="Freeform 3"/>
          <p:cNvSpPr/>
          <p:nvPr/>
        </p:nvSpPr>
        <p:spPr>
          <a:xfrm>
            <a:off x="4930529" y="6396333"/>
            <a:ext cx="7261471" cy="461667"/>
          </a:xfrm>
          <a:custGeom>
            <a:avLst/>
            <a:gdLst/>
            <a:ahLst/>
            <a:cxnLst/>
            <a:rect l="l" t="t" r="r" b="b"/>
            <a:pathLst>
              <a:path w="2868730" h="302802">
                <a:moveTo>
                  <a:pt x="0" y="0"/>
                </a:moveTo>
                <a:lnTo>
                  <a:pt x="2868730" y="0"/>
                </a:lnTo>
                <a:lnTo>
                  <a:pt x="2868730" y="302802"/>
                </a:lnTo>
                <a:lnTo>
                  <a:pt x="0" y="302802"/>
                </a:lnTo>
                <a:close/>
              </a:path>
            </a:pathLst>
          </a:custGeom>
          <a:solidFill>
            <a:srgbClr val="72C02C"/>
          </a:solidFill>
        </p:spPr>
        <p:txBody>
          <a:bodyPr/>
          <a:lstStyle/>
          <a:p>
            <a:endParaRPr lang="en-IN" sz="1200" dirty="0"/>
          </a:p>
        </p:txBody>
      </p:sp>
      <p:sp>
        <p:nvSpPr>
          <p:cNvPr id="233" name="Google Shape;233;p11"/>
          <p:cNvSpPr/>
          <p:nvPr/>
        </p:nvSpPr>
        <p:spPr>
          <a:xfrm>
            <a:off x="11550649" y="1738617"/>
            <a:ext cx="31800" cy="4280000"/>
          </a:xfrm>
          <a:prstGeom prst="rect">
            <a:avLst/>
          </a:prstGeom>
          <a:solidFill>
            <a:srgbClr val="5F8368"/>
          </a:solidFill>
          <a:ln>
            <a:noFill/>
          </a:ln>
        </p:spPr>
        <p:txBody>
          <a:bodyPr spcFirstLastPara="1" wrap="square" lIns="60950" tIns="60950" rIns="60950" bIns="60950" anchor="ctr" anchorCtr="0">
            <a:noAutofit/>
          </a:bodyPr>
          <a:lstStyle/>
          <a:p>
            <a:endParaRPr sz="1200"/>
          </a:p>
        </p:txBody>
      </p:sp>
      <p:sp>
        <p:nvSpPr>
          <p:cNvPr id="2" name="Text Placeholder 4">
            <a:extLst>
              <a:ext uri="{FF2B5EF4-FFF2-40B4-BE49-F238E27FC236}">
                <a16:creationId xmlns:a16="http://schemas.microsoft.com/office/drawing/2014/main" id="{A5345783-1AF7-CF18-568A-6E42818B2A3B}"/>
              </a:ext>
            </a:extLst>
          </p:cNvPr>
          <p:cNvSpPr txBox="1">
            <a:spLocks/>
          </p:cNvSpPr>
          <p:nvPr/>
        </p:nvSpPr>
        <p:spPr>
          <a:xfrm>
            <a:off x="508000" y="2209801"/>
            <a:ext cx="11074400" cy="1395318"/>
          </a:xfrm>
          <a:prstGeom prst="rect">
            <a:avLst/>
          </a:prstGeom>
          <a:solidFill>
            <a:srgbClr val="002060"/>
          </a:solidFill>
        </p:spPr>
        <p:txBody>
          <a:bodyPr wrap="square" lIns="60960" tIns="30480" rIns="60960" bIns="3048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8667"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Algerian" panose="04020705040A02060702" pitchFamily="82" charset="0"/>
              </a:rPr>
              <a:t>Thank You</a:t>
            </a:r>
            <a:endParaRPr lang="en-US" sz="8667"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Algerian" panose="04020705040A02060702" pitchFamily="82" charset="0"/>
            </a:endParaRPr>
          </a:p>
        </p:txBody>
      </p:sp>
      <p:sp>
        <p:nvSpPr>
          <p:cNvPr id="3" name="Date Placeholder 2">
            <a:extLst>
              <a:ext uri="{FF2B5EF4-FFF2-40B4-BE49-F238E27FC236}">
                <a16:creationId xmlns:a16="http://schemas.microsoft.com/office/drawing/2014/main" id="{B8D68C43-4150-4469-B4DE-EB2240CA77E9}"/>
              </a:ext>
            </a:extLst>
          </p:cNvPr>
          <p:cNvSpPr>
            <a:spLocks noGrp="1"/>
          </p:cNvSpPr>
          <p:nvPr>
            <p:ph type="dt" sz="half" idx="10"/>
          </p:nvPr>
        </p:nvSpPr>
        <p:spPr/>
        <p:txBody>
          <a:bodyPr/>
          <a:lstStyle/>
          <a:p>
            <a:r>
              <a:rPr lang="en-US"/>
              <a:t>09/05/2024</a:t>
            </a:r>
            <a:endParaRPr lang="en-IN"/>
          </a:p>
        </p:txBody>
      </p:sp>
      <p:sp>
        <p:nvSpPr>
          <p:cNvPr id="4" name="Footer Placeholder 3">
            <a:extLst>
              <a:ext uri="{FF2B5EF4-FFF2-40B4-BE49-F238E27FC236}">
                <a16:creationId xmlns:a16="http://schemas.microsoft.com/office/drawing/2014/main" id="{A272921E-D34A-BB45-C5B2-73906AFD3D10}"/>
              </a:ext>
            </a:extLst>
          </p:cNvPr>
          <p:cNvSpPr>
            <a:spLocks noGrp="1"/>
          </p:cNvSpPr>
          <p:nvPr>
            <p:ph type="ftr" sz="quarter" idx="11"/>
          </p:nvPr>
        </p:nvSpPr>
        <p:spPr/>
        <p:txBody>
          <a:bodyPr/>
          <a:lstStyle/>
          <a:p>
            <a:r>
              <a:rPr lang="en-US"/>
              <a:t>INTRODUCTION TO COMPUTER ANIMATION /K.SANGEETHA/GCD/SNSRCAS</a:t>
            </a:r>
            <a:endParaRPr lang="en-IN"/>
          </a:p>
        </p:txBody>
      </p:sp>
      <p:sp>
        <p:nvSpPr>
          <p:cNvPr id="5" name="Slide Number Placeholder 4">
            <a:extLst>
              <a:ext uri="{FF2B5EF4-FFF2-40B4-BE49-F238E27FC236}">
                <a16:creationId xmlns:a16="http://schemas.microsoft.com/office/drawing/2014/main" id="{7CC04172-9DF3-69DD-54D9-99B8B793D8C9}"/>
              </a:ext>
            </a:extLst>
          </p:cNvPr>
          <p:cNvSpPr>
            <a:spLocks noGrp="1"/>
          </p:cNvSpPr>
          <p:nvPr>
            <p:ph type="sldNum" sz="quarter" idx="12"/>
          </p:nvPr>
        </p:nvSpPr>
        <p:spPr/>
        <p:txBody>
          <a:bodyPr/>
          <a:lstStyle/>
          <a:p>
            <a:fld id="{A5032B9C-D3C5-4F61-BAD0-F48CF97C4B77}" type="slidenum">
              <a:rPr lang="en-IN" smtClean="0"/>
              <a:t>18</a:t>
            </a:fld>
            <a:endParaRPr lang="en-IN"/>
          </a:p>
        </p:txBody>
      </p:sp>
    </p:spTree>
    <p:extLst>
      <p:ext uri="{BB962C8B-B14F-4D97-AF65-F5344CB8AC3E}">
        <p14:creationId xmlns:p14="http://schemas.microsoft.com/office/powerpoint/2010/main" val="588372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 name="Freeform 3"/>
          <p:cNvSpPr/>
          <p:nvPr/>
        </p:nvSpPr>
        <p:spPr>
          <a:xfrm>
            <a:off x="1" y="6395229"/>
            <a:ext cx="7261471" cy="461667"/>
          </a:xfrm>
          <a:custGeom>
            <a:avLst/>
            <a:gdLst/>
            <a:ahLst/>
            <a:cxnLst/>
            <a:rect l="l" t="t" r="r" b="b"/>
            <a:pathLst>
              <a:path w="2868730" h="302802">
                <a:moveTo>
                  <a:pt x="0" y="0"/>
                </a:moveTo>
                <a:lnTo>
                  <a:pt x="2868730" y="0"/>
                </a:lnTo>
                <a:lnTo>
                  <a:pt x="2868730" y="302802"/>
                </a:lnTo>
                <a:lnTo>
                  <a:pt x="0" y="302802"/>
                </a:lnTo>
                <a:close/>
              </a:path>
            </a:pathLst>
          </a:custGeom>
          <a:solidFill>
            <a:srgbClr val="72C02C"/>
          </a:solidFill>
        </p:spPr>
      </p:sp>
      <p:sp>
        <p:nvSpPr>
          <p:cNvPr id="100" name="Google Shape;100;p2"/>
          <p:cNvSpPr/>
          <p:nvPr/>
        </p:nvSpPr>
        <p:spPr>
          <a:xfrm flipH="1">
            <a:off x="565150" y="1549400"/>
            <a:ext cx="44450" cy="4775200"/>
          </a:xfrm>
          <a:prstGeom prst="rect">
            <a:avLst/>
          </a:prstGeom>
          <a:solidFill>
            <a:srgbClr val="5F8368"/>
          </a:solidFill>
          <a:ln>
            <a:noFill/>
          </a:ln>
        </p:spPr>
        <p:txBody>
          <a:bodyPr spcFirstLastPara="1" wrap="square" lIns="60950" tIns="60950" rIns="60950" bIns="60950" anchor="ctr" anchorCtr="0">
            <a:noAutofit/>
          </a:bodyPr>
          <a:lstStyle/>
          <a:p>
            <a:endParaRPr sz="1200"/>
          </a:p>
        </p:txBody>
      </p:sp>
      <p:sp>
        <p:nvSpPr>
          <p:cNvPr id="104" name="Google Shape;104;p2"/>
          <p:cNvSpPr txBox="1">
            <a:spLocks noGrp="1"/>
          </p:cNvSpPr>
          <p:nvPr>
            <p:ph type="dt" idx="10"/>
          </p:nvPr>
        </p:nvSpPr>
        <p:spPr>
          <a:prstGeom prst="rect">
            <a:avLst/>
          </a:prstGeom>
          <a:noFill/>
          <a:ln>
            <a:noFill/>
          </a:ln>
        </p:spPr>
        <p:txBody>
          <a:bodyPr spcFirstLastPara="1" vert="horz" wrap="square" lIns="60950" tIns="30467" rIns="60950" bIns="30467" rtlCol="0" anchor="ctr" anchorCtr="0">
            <a:noAutofit/>
          </a:bodyPr>
          <a:lstStyle/>
          <a:p>
            <a:r>
              <a:rPr lang="en-US"/>
              <a:t>09/05/2024</a:t>
            </a:r>
            <a:endParaRPr lang="en-US" dirty="0"/>
          </a:p>
        </p:txBody>
      </p:sp>
      <p:sp>
        <p:nvSpPr>
          <p:cNvPr id="106" name="Google Shape;106;p2"/>
          <p:cNvSpPr txBox="1">
            <a:spLocks noGrp="1"/>
          </p:cNvSpPr>
          <p:nvPr>
            <p:ph type="ftr" idx="11"/>
          </p:nvPr>
        </p:nvSpPr>
        <p:spPr>
          <a:prstGeom prst="rect">
            <a:avLst/>
          </a:prstGeom>
          <a:noFill/>
          <a:ln>
            <a:noFill/>
          </a:ln>
        </p:spPr>
        <p:txBody>
          <a:bodyPr spcFirstLastPara="1" vert="horz" wrap="square" lIns="60950" tIns="30467" rIns="60950" bIns="30467" rtlCol="0" anchor="ctr" anchorCtr="0">
            <a:noAutofit/>
          </a:bodyPr>
          <a:lstStyle/>
          <a:p>
            <a:r>
              <a:rPr lang="en-US" sz="933">
                <a:solidFill>
                  <a:schemeClr val="dk1"/>
                </a:solidFill>
                <a:latin typeface="Cambria"/>
                <a:ea typeface="Cambria"/>
              </a:rPr>
              <a:t>INTRODUCTION TO COMPUTER ANIMATION /K.SANGEETHA/GCD/SNSRCAS</a:t>
            </a:r>
            <a:endParaRPr lang="en-IN" dirty="0"/>
          </a:p>
        </p:txBody>
      </p:sp>
      <p:sp>
        <p:nvSpPr>
          <p:cNvPr id="105" name="Google Shape;105;p2"/>
          <p:cNvSpPr txBox="1">
            <a:spLocks noGrp="1"/>
          </p:cNvSpPr>
          <p:nvPr>
            <p:ph type="sldNum" idx="12"/>
          </p:nvPr>
        </p:nvSpPr>
        <p:spPr>
          <a:prstGeom prst="rect">
            <a:avLst/>
          </a:prstGeom>
          <a:noFill/>
          <a:ln>
            <a:noFill/>
          </a:ln>
        </p:spPr>
        <p:txBody>
          <a:bodyPr spcFirstLastPara="1" vert="horz" wrap="square" lIns="60950" tIns="30467" rIns="60950" bIns="30467" rtlCol="0" anchor="ctr" anchorCtr="0">
            <a:noAutofit/>
          </a:bodyPr>
          <a:lstStyle/>
          <a:p>
            <a:fld id="{00000000-1234-1234-1234-123412341234}" type="slidenum">
              <a:rPr lang="en-US" smtClean="0"/>
              <a:pPr/>
              <a:t>2</a:t>
            </a:fld>
            <a:r>
              <a:rPr lang="en-US" dirty="0"/>
              <a:t>/15</a:t>
            </a:r>
            <a:endParaRPr dirty="0"/>
          </a:p>
        </p:txBody>
      </p:sp>
      <p:sp>
        <p:nvSpPr>
          <p:cNvPr id="2" name="AutoShape 2" descr="selected image preview">
            <a:extLst>
              <a:ext uri="{FF2B5EF4-FFF2-40B4-BE49-F238E27FC236}">
                <a16:creationId xmlns:a16="http://schemas.microsoft.com/office/drawing/2014/main" id="{4BC089C1-B7AC-4EB9-7DFA-FE29F327875E}"/>
              </a:ext>
            </a:extLst>
          </p:cNvPr>
          <p:cNvSpPr>
            <a:spLocks noChangeAspect="1" noChangeArrowheads="1"/>
          </p:cNvSpPr>
          <p:nvPr/>
        </p:nvSpPr>
        <p:spPr bwMode="auto">
          <a:xfrm>
            <a:off x="5994400" y="33274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IN" sz="1200"/>
          </a:p>
        </p:txBody>
      </p:sp>
      <p:sp>
        <p:nvSpPr>
          <p:cNvPr id="3" name="AutoShape 4" descr="selected image preview">
            <a:extLst>
              <a:ext uri="{FF2B5EF4-FFF2-40B4-BE49-F238E27FC236}">
                <a16:creationId xmlns:a16="http://schemas.microsoft.com/office/drawing/2014/main" id="{CC630A95-20D3-6376-930B-52D3348F408E}"/>
              </a:ext>
            </a:extLst>
          </p:cNvPr>
          <p:cNvSpPr>
            <a:spLocks noChangeAspect="1" noChangeArrowheads="1"/>
          </p:cNvSpPr>
          <p:nvPr/>
        </p:nvSpPr>
        <p:spPr bwMode="auto">
          <a:xfrm>
            <a:off x="6096000" y="34290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IN" sz="1200"/>
          </a:p>
        </p:txBody>
      </p:sp>
      <p:sp>
        <p:nvSpPr>
          <p:cNvPr id="4" name="AutoShape 6" descr="Image of ">
            <a:extLst>
              <a:ext uri="{FF2B5EF4-FFF2-40B4-BE49-F238E27FC236}">
                <a16:creationId xmlns:a16="http://schemas.microsoft.com/office/drawing/2014/main" id="{CC43267E-DD0A-2FAE-1F00-D9623737FBF2}"/>
              </a:ext>
            </a:extLst>
          </p:cNvPr>
          <p:cNvSpPr>
            <a:spLocks noChangeAspect="1" noChangeArrowheads="1"/>
          </p:cNvSpPr>
          <p:nvPr/>
        </p:nvSpPr>
        <p:spPr bwMode="auto">
          <a:xfrm>
            <a:off x="6197600" y="35306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IN" sz="1200"/>
          </a:p>
        </p:txBody>
      </p:sp>
      <p:sp>
        <p:nvSpPr>
          <p:cNvPr id="7" name="TextBox 6">
            <a:extLst>
              <a:ext uri="{FF2B5EF4-FFF2-40B4-BE49-F238E27FC236}">
                <a16:creationId xmlns:a16="http://schemas.microsoft.com/office/drawing/2014/main" id="{10404693-643B-8E88-8645-BA90772EB4DE}"/>
              </a:ext>
            </a:extLst>
          </p:cNvPr>
          <p:cNvSpPr txBox="1"/>
          <p:nvPr/>
        </p:nvSpPr>
        <p:spPr>
          <a:xfrm>
            <a:off x="1792665" y="1664706"/>
            <a:ext cx="8077200" cy="3416320"/>
          </a:xfrm>
          <a:prstGeom prst="rect">
            <a:avLst/>
          </a:prstGeom>
          <a:noFill/>
        </p:spPr>
        <p:txBody>
          <a:bodyPr wrap="square">
            <a:spAutoFit/>
          </a:bodyPr>
          <a:lstStyle/>
          <a:p>
            <a:pPr algn="just"/>
            <a:r>
              <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rPr>
              <a:t>Fiction and nonfiction are two distinct categories of prose that serve different purposes and employ different narrative techniques. </a:t>
            </a:r>
          </a:p>
          <a:p>
            <a:pPr algn="just"/>
            <a:endPar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endParaRPr>
          </a:p>
          <a:p>
            <a:pPr algn="just"/>
            <a:r>
              <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rPr>
              <a:t>Fiction refers to literature that is not grounded in real-life events but is made up or created from a writer’s imagination.</a:t>
            </a:r>
          </a:p>
          <a:p>
            <a:pPr algn="just"/>
            <a:endParaRPr lang="en-US" sz="2400" dirty="0">
              <a:solidFill>
                <a:srgbClr val="0D0D0D"/>
              </a:solidFill>
              <a:highlight>
                <a:srgbClr val="FFFFFF"/>
              </a:highlight>
              <a:latin typeface="Times New Roman" panose="02020603050405020304" pitchFamily="18" charset="0"/>
              <a:cs typeface="Times New Roman" panose="02020603050405020304" pitchFamily="18" charset="0"/>
            </a:endParaRPr>
          </a:p>
          <a:p>
            <a:pPr algn="just"/>
            <a:r>
              <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rPr>
              <a:t>Nonfiction refers to factual stories based on real people, information, or events.</a:t>
            </a:r>
          </a:p>
        </p:txBody>
      </p:sp>
      <p:sp>
        <p:nvSpPr>
          <p:cNvPr id="13" name="TextBox 12">
            <a:extLst>
              <a:ext uri="{FF2B5EF4-FFF2-40B4-BE49-F238E27FC236}">
                <a16:creationId xmlns:a16="http://schemas.microsoft.com/office/drawing/2014/main" id="{1BCE32CF-3709-1F04-689B-552AF7731FF6}"/>
              </a:ext>
            </a:extLst>
          </p:cNvPr>
          <p:cNvSpPr txBox="1"/>
          <p:nvPr/>
        </p:nvSpPr>
        <p:spPr>
          <a:xfrm>
            <a:off x="2922309" y="385329"/>
            <a:ext cx="6718701" cy="502766"/>
          </a:xfrm>
          <a:prstGeom prst="rect">
            <a:avLst/>
          </a:prstGeom>
          <a:noFill/>
        </p:spPr>
        <p:txBody>
          <a:bodyPr wrap="square">
            <a:spAutoFit/>
          </a:bodyPr>
          <a:lstStyle/>
          <a:p>
            <a:r>
              <a:rPr lang="en-US" sz="2667" b="1" dirty="0">
                <a:solidFill>
                  <a:srgbClr val="0D0D0D"/>
                </a:solidFill>
                <a:latin typeface="Times New Roman" panose="02020603050405020304" pitchFamily="18" charset="0"/>
                <a:cs typeface="Times New Roman" panose="02020603050405020304" pitchFamily="18" charset="0"/>
              </a:rPr>
              <a:t>Editing Principles: Fiction and non-fiction </a:t>
            </a:r>
            <a:endParaRPr lang="en-IN" sz="2667" b="1" dirty="0">
              <a:solidFill>
                <a:srgbClr val="0D0D0D"/>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 name="Freeform 3"/>
          <p:cNvSpPr/>
          <p:nvPr/>
        </p:nvSpPr>
        <p:spPr>
          <a:xfrm>
            <a:off x="1" y="6395229"/>
            <a:ext cx="7261471" cy="461667"/>
          </a:xfrm>
          <a:custGeom>
            <a:avLst/>
            <a:gdLst/>
            <a:ahLst/>
            <a:cxnLst/>
            <a:rect l="l" t="t" r="r" b="b"/>
            <a:pathLst>
              <a:path w="2868730" h="302802">
                <a:moveTo>
                  <a:pt x="0" y="0"/>
                </a:moveTo>
                <a:lnTo>
                  <a:pt x="2868730" y="0"/>
                </a:lnTo>
                <a:lnTo>
                  <a:pt x="2868730" y="302802"/>
                </a:lnTo>
                <a:lnTo>
                  <a:pt x="0" y="302802"/>
                </a:lnTo>
                <a:close/>
              </a:path>
            </a:pathLst>
          </a:custGeom>
          <a:solidFill>
            <a:srgbClr val="72C02C"/>
          </a:solidFill>
        </p:spPr>
      </p:sp>
      <p:sp>
        <p:nvSpPr>
          <p:cNvPr id="100" name="Google Shape;100;p2"/>
          <p:cNvSpPr/>
          <p:nvPr/>
        </p:nvSpPr>
        <p:spPr>
          <a:xfrm flipH="1">
            <a:off x="565150" y="1549400"/>
            <a:ext cx="44450" cy="4775200"/>
          </a:xfrm>
          <a:prstGeom prst="rect">
            <a:avLst/>
          </a:prstGeom>
          <a:solidFill>
            <a:srgbClr val="5F8368"/>
          </a:solidFill>
          <a:ln>
            <a:noFill/>
          </a:ln>
        </p:spPr>
        <p:txBody>
          <a:bodyPr spcFirstLastPara="1" wrap="square" lIns="60950" tIns="60950" rIns="60950" bIns="60950" anchor="ctr" anchorCtr="0">
            <a:noAutofit/>
          </a:bodyPr>
          <a:lstStyle/>
          <a:p>
            <a:endParaRPr sz="1200"/>
          </a:p>
        </p:txBody>
      </p:sp>
      <p:sp>
        <p:nvSpPr>
          <p:cNvPr id="104" name="Google Shape;104;p2"/>
          <p:cNvSpPr txBox="1">
            <a:spLocks noGrp="1"/>
          </p:cNvSpPr>
          <p:nvPr>
            <p:ph type="dt" idx="10"/>
          </p:nvPr>
        </p:nvSpPr>
        <p:spPr>
          <a:prstGeom prst="rect">
            <a:avLst/>
          </a:prstGeom>
          <a:noFill/>
          <a:ln>
            <a:noFill/>
          </a:ln>
        </p:spPr>
        <p:txBody>
          <a:bodyPr spcFirstLastPara="1" vert="horz" wrap="square" lIns="60950" tIns="30467" rIns="60950" bIns="30467" rtlCol="0" anchor="ctr" anchorCtr="0">
            <a:noAutofit/>
          </a:bodyPr>
          <a:lstStyle/>
          <a:p>
            <a:r>
              <a:rPr lang="en-US"/>
              <a:t>09/05/2024</a:t>
            </a:r>
            <a:endParaRPr lang="en-US" dirty="0"/>
          </a:p>
        </p:txBody>
      </p:sp>
      <p:sp>
        <p:nvSpPr>
          <p:cNvPr id="106" name="Google Shape;106;p2"/>
          <p:cNvSpPr txBox="1">
            <a:spLocks noGrp="1"/>
          </p:cNvSpPr>
          <p:nvPr>
            <p:ph type="ftr" idx="11"/>
          </p:nvPr>
        </p:nvSpPr>
        <p:spPr>
          <a:prstGeom prst="rect">
            <a:avLst/>
          </a:prstGeom>
          <a:noFill/>
          <a:ln>
            <a:noFill/>
          </a:ln>
        </p:spPr>
        <p:txBody>
          <a:bodyPr spcFirstLastPara="1" vert="horz" wrap="square" lIns="60950" tIns="30467" rIns="60950" bIns="30467" rtlCol="0" anchor="ctr" anchorCtr="0">
            <a:noAutofit/>
          </a:bodyPr>
          <a:lstStyle/>
          <a:p>
            <a:r>
              <a:rPr lang="en-US" sz="933">
                <a:solidFill>
                  <a:schemeClr val="dk1"/>
                </a:solidFill>
                <a:latin typeface="Cambria"/>
                <a:ea typeface="Cambria"/>
              </a:rPr>
              <a:t>INTRODUCTION TO COMPUTER ANIMATION /K.SANGEETHA/GCD/SNSRCAS</a:t>
            </a:r>
            <a:endParaRPr lang="en-IN" dirty="0"/>
          </a:p>
        </p:txBody>
      </p:sp>
      <p:sp>
        <p:nvSpPr>
          <p:cNvPr id="105" name="Google Shape;105;p2"/>
          <p:cNvSpPr txBox="1">
            <a:spLocks noGrp="1"/>
          </p:cNvSpPr>
          <p:nvPr>
            <p:ph type="sldNum" idx="12"/>
          </p:nvPr>
        </p:nvSpPr>
        <p:spPr>
          <a:prstGeom prst="rect">
            <a:avLst/>
          </a:prstGeom>
          <a:noFill/>
          <a:ln>
            <a:noFill/>
          </a:ln>
        </p:spPr>
        <p:txBody>
          <a:bodyPr spcFirstLastPara="1" vert="horz" wrap="square" lIns="60950" tIns="30467" rIns="60950" bIns="30467" rtlCol="0" anchor="ctr" anchorCtr="0">
            <a:noAutofit/>
          </a:bodyPr>
          <a:lstStyle/>
          <a:p>
            <a:fld id="{00000000-1234-1234-1234-123412341234}" type="slidenum">
              <a:rPr lang="en-US" smtClean="0"/>
              <a:pPr/>
              <a:t>3</a:t>
            </a:fld>
            <a:r>
              <a:rPr lang="en-US" dirty="0"/>
              <a:t>/15</a:t>
            </a:r>
            <a:endParaRPr dirty="0"/>
          </a:p>
        </p:txBody>
      </p:sp>
      <p:sp>
        <p:nvSpPr>
          <p:cNvPr id="2" name="AutoShape 2" descr="selected image preview">
            <a:extLst>
              <a:ext uri="{FF2B5EF4-FFF2-40B4-BE49-F238E27FC236}">
                <a16:creationId xmlns:a16="http://schemas.microsoft.com/office/drawing/2014/main" id="{4BC089C1-B7AC-4EB9-7DFA-FE29F327875E}"/>
              </a:ext>
            </a:extLst>
          </p:cNvPr>
          <p:cNvSpPr>
            <a:spLocks noChangeAspect="1" noChangeArrowheads="1"/>
          </p:cNvSpPr>
          <p:nvPr/>
        </p:nvSpPr>
        <p:spPr bwMode="auto">
          <a:xfrm>
            <a:off x="5994400" y="33274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IN" sz="1200"/>
          </a:p>
        </p:txBody>
      </p:sp>
      <p:sp>
        <p:nvSpPr>
          <p:cNvPr id="3" name="AutoShape 4" descr="selected image preview">
            <a:extLst>
              <a:ext uri="{FF2B5EF4-FFF2-40B4-BE49-F238E27FC236}">
                <a16:creationId xmlns:a16="http://schemas.microsoft.com/office/drawing/2014/main" id="{CC630A95-20D3-6376-930B-52D3348F408E}"/>
              </a:ext>
            </a:extLst>
          </p:cNvPr>
          <p:cNvSpPr>
            <a:spLocks noChangeAspect="1" noChangeArrowheads="1"/>
          </p:cNvSpPr>
          <p:nvPr/>
        </p:nvSpPr>
        <p:spPr bwMode="auto">
          <a:xfrm>
            <a:off x="6096000" y="34290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IN" sz="1200"/>
          </a:p>
        </p:txBody>
      </p:sp>
      <p:sp>
        <p:nvSpPr>
          <p:cNvPr id="4" name="AutoShape 6" descr="Image of ">
            <a:extLst>
              <a:ext uri="{FF2B5EF4-FFF2-40B4-BE49-F238E27FC236}">
                <a16:creationId xmlns:a16="http://schemas.microsoft.com/office/drawing/2014/main" id="{CC43267E-DD0A-2FAE-1F00-D9623737FBF2}"/>
              </a:ext>
            </a:extLst>
          </p:cNvPr>
          <p:cNvSpPr>
            <a:spLocks noChangeAspect="1" noChangeArrowheads="1"/>
          </p:cNvSpPr>
          <p:nvPr/>
        </p:nvSpPr>
        <p:spPr bwMode="auto">
          <a:xfrm>
            <a:off x="6197600" y="35306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IN" sz="1200"/>
          </a:p>
        </p:txBody>
      </p:sp>
      <p:sp>
        <p:nvSpPr>
          <p:cNvPr id="7" name="TextBox 6">
            <a:extLst>
              <a:ext uri="{FF2B5EF4-FFF2-40B4-BE49-F238E27FC236}">
                <a16:creationId xmlns:a16="http://schemas.microsoft.com/office/drawing/2014/main" id="{10404693-643B-8E88-8645-BA90772EB4DE}"/>
              </a:ext>
            </a:extLst>
          </p:cNvPr>
          <p:cNvSpPr txBox="1"/>
          <p:nvPr/>
        </p:nvSpPr>
        <p:spPr>
          <a:xfrm>
            <a:off x="838200" y="1911582"/>
            <a:ext cx="10050086" cy="3970318"/>
          </a:xfrm>
          <a:prstGeom prst="rect">
            <a:avLst/>
          </a:prstGeom>
          <a:noFill/>
        </p:spPr>
        <p:txBody>
          <a:bodyPr wrap="square">
            <a:spAutoFit/>
          </a:bodyPr>
          <a:lstStyle/>
          <a:p>
            <a:pPr marL="571500" indent="-571500" eaLnBrk="0" fontAlgn="base" hangingPunct="0">
              <a:spcBef>
                <a:spcPct val="0"/>
              </a:spcBef>
              <a:spcAft>
                <a:spcPct val="0"/>
              </a:spcAft>
              <a:buFont typeface="Arial" panose="020B0604020202020204" pitchFamily="34" charset="0"/>
              <a:buChar char="•"/>
            </a:pPr>
            <a:r>
              <a:rPr lang="en-US" altLang="en-US" sz="3600" dirty="0">
                <a:solidFill>
                  <a:srgbClr val="1F1F1F"/>
                </a:solidFill>
                <a:highlight>
                  <a:srgbClr val="FFFFFF"/>
                </a:highlight>
                <a:latin typeface="Times New Roman" panose="02020603050405020304" pitchFamily="18" charset="0"/>
                <a:cs typeface="Times New Roman" panose="02020603050405020304" pitchFamily="18" charset="0"/>
              </a:rPr>
              <a:t>Improve clarity and coherence </a:t>
            </a:r>
          </a:p>
          <a:p>
            <a:pPr marL="571500" indent="-571500" eaLnBrk="0" fontAlgn="base" hangingPunct="0">
              <a:spcBef>
                <a:spcPct val="0"/>
              </a:spcBef>
              <a:spcAft>
                <a:spcPct val="0"/>
              </a:spcAft>
              <a:buFont typeface="Arial" panose="020B0604020202020204" pitchFamily="34" charset="0"/>
              <a:buChar char="•"/>
            </a:pPr>
            <a:r>
              <a:rPr lang="en-US" altLang="en-US" sz="3600" dirty="0">
                <a:solidFill>
                  <a:srgbClr val="1F1F1F"/>
                </a:solidFill>
                <a:highlight>
                  <a:srgbClr val="FFFFFF"/>
                </a:highlight>
                <a:latin typeface="Times New Roman" panose="02020603050405020304" pitchFamily="18" charset="0"/>
                <a:cs typeface="Times New Roman" panose="02020603050405020304" pitchFamily="18" charset="0"/>
              </a:rPr>
              <a:t>Ensure consistency </a:t>
            </a:r>
          </a:p>
          <a:p>
            <a:pPr marL="571500" indent="-571500" eaLnBrk="0" fontAlgn="base" hangingPunct="0">
              <a:spcBef>
                <a:spcPct val="0"/>
              </a:spcBef>
              <a:spcAft>
                <a:spcPct val="0"/>
              </a:spcAft>
              <a:buFont typeface="Arial" panose="020B0604020202020204" pitchFamily="34" charset="0"/>
              <a:buChar char="•"/>
            </a:pPr>
            <a:r>
              <a:rPr lang="en-US" altLang="en-US" sz="3600" dirty="0">
                <a:solidFill>
                  <a:srgbClr val="1F1F1F"/>
                </a:solidFill>
                <a:highlight>
                  <a:srgbClr val="FFFFFF"/>
                </a:highlight>
                <a:latin typeface="Times New Roman" panose="02020603050405020304" pitchFamily="18" charset="0"/>
                <a:cs typeface="Times New Roman" panose="02020603050405020304" pitchFamily="18" charset="0"/>
              </a:rPr>
              <a:t>Enhance flow and readability </a:t>
            </a:r>
          </a:p>
          <a:p>
            <a:pPr marL="571500" indent="-571500" eaLnBrk="0" fontAlgn="base" hangingPunct="0">
              <a:spcBef>
                <a:spcPct val="0"/>
              </a:spcBef>
              <a:spcAft>
                <a:spcPct val="0"/>
              </a:spcAft>
              <a:buFont typeface="Arial" panose="020B0604020202020204" pitchFamily="34" charset="0"/>
              <a:buChar char="•"/>
            </a:pPr>
            <a:r>
              <a:rPr lang="en-US" altLang="en-US" sz="3600" dirty="0">
                <a:solidFill>
                  <a:srgbClr val="1F1F1F"/>
                </a:solidFill>
                <a:highlight>
                  <a:srgbClr val="FFFFFF"/>
                </a:highlight>
                <a:latin typeface="Times New Roman" panose="02020603050405020304" pitchFamily="18" charset="0"/>
                <a:cs typeface="Times New Roman" panose="02020603050405020304" pitchFamily="18" charset="0"/>
              </a:rPr>
              <a:t>Strengthen the writer's voice </a:t>
            </a:r>
          </a:p>
          <a:p>
            <a:pPr marL="571500" indent="-571500" eaLnBrk="0" fontAlgn="base" hangingPunct="0">
              <a:spcBef>
                <a:spcPct val="0"/>
              </a:spcBef>
              <a:spcAft>
                <a:spcPct val="0"/>
              </a:spcAft>
              <a:buFont typeface="Arial" panose="020B0604020202020204" pitchFamily="34" charset="0"/>
              <a:buChar char="•"/>
            </a:pPr>
            <a:r>
              <a:rPr lang="en-US" altLang="en-US" sz="3600" dirty="0">
                <a:solidFill>
                  <a:srgbClr val="1F1F1F"/>
                </a:solidFill>
                <a:highlight>
                  <a:srgbClr val="FFFFFF"/>
                </a:highlight>
                <a:latin typeface="Times New Roman" panose="02020603050405020304" pitchFamily="18" charset="0"/>
                <a:cs typeface="Times New Roman" panose="02020603050405020304" pitchFamily="18" charset="0"/>
              </a:rPr>
              <a:t>Correct errors in grammar, punctuation, and spelling </a:t>
            </a:r>
          </a:p>
          <a:p>
            <a:pPr algn="just">
              <a:buFont typeface="Arial" panose="020B0604020202020204" pitchFamily="34" charset="0"/>
              <a:buChar char="•"/>
            </a:pPr>
            <a:endParaRPr lang="en-US" sz="3600" b="0" i="0" dirty="0">
              <a:solidFill>
                <a:srgbClr val="1F1F1F"/>
              </a:solidFill>
              <a:effectLst/>
              <a:highlight>
                <a:srgbClr val="FFFFFF"/>
              </a:highlight>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1BCE32CF-3709-1F04-689B-552AF7731FF6}"/>
              </a:ext>
            </a:extLst>
          </p:cNvPr>
          <p:cNvSpPr txBox="1"/>
          <p:nvPr/>
        </p:nvSpPr>
        <p:spPr>
          <a:xfrm>
            <a:off x="2732492" y="398792"/>
            <a:ext cx="6718701" cy="523220"/>
          </a:xfrm>
          <a:prstGeom prst="rect">
            <a:avLst/>
          </a:prstGeom>
          <a:noFill/>
        </p:spPr>
        <p:txBody>
          <a:bodyPr wrap="square">
            <a:spAutoFit/>
          </a:bodyPr>
          <a:lstStyle/>
          <a:p>
            <a:pPr algn="ctr"/>
            <a:r>
              <a:rPr lang="en-IN" sz="2800" b="1" dirty="0">
                <a:solidFill>
                  <a:srgbClr val="1F1F1F"/>
                </a:solidFill>
                <a:highlight>
                  <a:srgbClr val="FFFFFF"/>
                </a:highlight>
                <a:latin typeface="Times New Roman" panose="02020603050405020304" pitchFamily="18" charset="0"/>
                <a:cs typeface="Times New Roman" panose="02020603050405020304" pitchFamily="18" charset="0"/>
              </a:rPr>
              <a:t>Goals of Editing</a:t>
            </a:r>
          </a:p>
        </p:txBody>
      </p:sp>
    </p:spTree>
    <p:extLst>
      <p:ext uri="{BB962C8B-B14F-4D97-AF65-F5344CB8AC3E}">
        <p14:creationId xmlns:p14="http://schemas.microsoft.com/office/powerpoint/2010/main" val="575739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 name="Freeform 3"/>
          <p:cNvSpPr/>
          <p:nvPr/>
        </p:nvSpPr>
        <p:spPr>
          <a:xfrm>
            <a:off x="1" y="6395229"/>
            <a:ext cx="7261471" cy="461667"/>
          </a:xfrm>
          <a:custGeom>
            <a:avLst/>
            <a:gdLst/>
            <a:ahLst/>
            <a:cxnLst/>
            <a:rect l="l" t="t" r="r" b="b"/>
            <a:pathLst>
              <a:path w="2868730" h="302802">
                <a:moveTo>
                  <a:pt x="0" y="0"/>
                </a:moveTo>
                <a:lnTo>
                  <a:pt x="2868730" y="0"/>
                </a:lnTo>
                <a:lnTo>
                  <a:pt x="2868730" y="302802"/>
                </a:lnTo>
                <a:lnTo>
                  <a:pt x="0" y="302802"/>
                </a:lnTo>
                <a:close/>
              </a:path>
            </a:pathLst>
          </a:custGeom>
          <a:solidFill>
            <a:srgbClr val="72C02C"/>
          </a:solidFill>
        </p:spPr>
      </p:sp>
      <p:sp>
        <p:nvSpPr>
          <p:cNvPr id="100" name="Google Shape;100;p2"/>
          <p:cNvSpPr/>
          <p:nvPr/>
        </p:nvSpPr>
        <p:spPr>
          <a:xfrm flipH="1">
            <a:off x="565150" y="1549400"/>
            <a:ext cx="44450" cy="4775200"/>
          </a:xfrm>
          <a:prstGeom prst="rect">
            <a:avLst/>
          </a:prstGeom>
          <a:solidFill>
            <a:srgbClr val="5F8368"/>
          </a:solidFill>
          <a:ln>
            <a:noFill/>
          </a:ln>
        </p:spPr>
        <p:txBody>
          <a:bodyPr spcFirstLastPara="1" wrap="square" lIns="60950" tIns="60950" rIns="60950" bIns="60950" anchor="ctr" anchorCtr="0">
            <a:noAutofit/>
          </a:bodyPr>
          <a:lstStyle/>
          <a:p>
            <a:endParaRPr sz="1200"/>
          </a:p>
        </p:txBody>
      </p:sp>
      <p:sp>
        <p:nvSpPr>
          <p:cNvPr id="104" name="Google Shape;104;p2"/>
          <p:cNvSpPr txBox="1">
            <a:spLocks noGrp="1"/>
          </p:cNvSpPr>
          <p:nvPr>
            <p:ph type="dt" idx="10"/>
          </p:nvPr>
        </p:nvSpPr>
        <p:spPr>
          <a:prstGeom prst="rect">
            <a:avLst/>
          </a:prstGeom>
          <a:noFill/>
          <a:ln>
            <a:noFill/>
          </a:ln>
        </p:spPr>
        <p:txBody>
          <a:bodyPr spcFirstLastPara="1" vert="horz" wrap="square" lIns="60950" tIns="30467" rIns="60950" bIns="30467" rtlCol="0" anchor="ctr" anchorCtr="0">
            <a:noAutofit/>
          </a:bodyPr>
          <a:lstStyle/>
          <a:p>
            <a:r>
              <a:rPr lang="en-US"/>
              <a:t>09/05/2024</a:t>
            </a:r>
            <a:endParaRPr lang="en-US" dirty="0"/>
          </a:p>
        </p:txBody>
      </p:sp>
      <p:sp>
        <p:nvSpPr>
          <p:cNvPr id="106" name="Google Shape;106;p2"/>
          <p:cNvSpPr txBox="1">
            <a:spLocks noGrp="1"/>
          </p:cNvSpPr>
          <p:nvPr>
            <p:ph type="ftr" idx="11"/>
          </p:nvPr>
        </p:nvSpPr>
        <p:spPr>
          <a:prstGeom prst="rect">
            <a:avLst/>
          </a:prstGeom>
          <a:noFill/>
          <a:ln>
            <a:noFill/>
          </a:ln>
        </p:spPr>
        <p:txBody>
          <a:bodyPr spcFirstLastPara="1" vert="horz" wrap="square" lIns="60950" tIns="30467" rIns="60950" bIns="30467" rtlCol="0" anchor="ctr" anchorCtr="0">
            <a:noAutofit/>
          </a:bodyPr>
          <a:lstStyle/>
          <a:p>
            <a:r>
              <a:rPr lang="en-US" sz="933">
                <a:solidFill>
                  <a:schemeClr val="dk1"/>
                </a:solidFill>
                <a:latin typeface="Cambria"/>
                <a:ea typeface="Cambria"/>
              </a:rPr>
              <a:t>INTRODUCTION TO COMPUTER ANIMATION /K.SANGEETHA/GCD/SNSRCAS</a:t>
            </a:r>
            <a:endParaRPr lang="en-IN" dirty="0"/>
          </a:p>
        </p:txBody>
      </p:sp>
      <p:sp>
        <p:nvSpPr>
          <p:cNvPr id="105" name="Google Shape;105;p2"/>
          <p:cNvSpPr txBox="1">
            <a:spLocks noGrp="1"/>
          </p:cNvSpPr>
          <p:nvPr>
            <p:ph type="sldNum" idx="12"/>
          </p:nvPr>
        </p:nvSpPr>
        <p:spPr>
          <a:prstGeom prst="rect">
            <a:avLst/>
          </a:prstGeom>
          <a:noFill/>
          <a:ln>
            <a:noFill/>
          </a:ln>
        </p:spPr>
        <p:txBody>
          <a:bodyPr spcFirstLastPara="1" vert="horz" wrap="square" lIns="60950" tIns="30467" rIns="60950" bIns="30467" rtlCol="0" anchor="ctr" anchorCtr="0">
            <a:noAutofit/>
          </a:bodyPr>
          <a:lstStyle/>
          <a:p>
            <a:fld id="{00000000-1234-1234-1234-123412341234}" type="slidenum">
              <a:rPr lang="en-US" smtClean="0"/>
              <a:pPr/>
              <a:t>4</a:t>
            </a:fld>
            <a:r>
              <a:rPr lang="en-US" dirty="0"/>
              <a:t>/15</a:t>
            </a:r>
            <a:endParaRPr dirty="0"/>
          </a:p>
        </p:txBody>
      </p:sp>
      <p:sp>
        <p:nvSpPr>
          <p:cNvPr id="2" name="AutoShape 2" descr="selected image preview">
            <a:extLst>
              <a:ext uri="{FF2B5EF4-FFF2-40B4-BE49-F238E27FC236}">
                <a16:creationId xmlns:a16="http://schemas.microsoft.com/office/drawing/2014/main" id="{4BC089C1-B7AC-4EB9-7DFA-FE29F327875E}"/>
              </a:ext>
            </a:extLst>
          </p:cNvPr>
          <p:cNvSpPr>
            <a:spLocks noChangeAspect="1" noChangeArrowheads="1"/>
          </p:cNvSpPr>
          <p:nvPr/>
        </p:nvSpPr>
        <p:spPr bwMode="auto">
          <a:xfrm>
            <a:off x="5994400" y="33274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IN" sz="1200"/>
          </a:p>
        </p:txBody>
      </p:sp>
      <p:sp>
        <p:nvSpPr>
          <p:cNvPr id="3" name="AutoShape 4" descr="selected image preview">
            <a:extLst>
              <a:ext uri="{FF2B5EF4-FFF2-40B4-BE49-F238E27FC236}">
                <a16:creationId xmlns:a16="http://schemas.microsoft.com/office/drawing/2014/main" id="{CC630A95-20D3-6376-930B-52D3348F408E}"/>
              </a:ext>
            </a:extLst>
          </p:cNvPr>
          <p:cNvSpPr>
            <a:spLocks noChangeAspect="1" noChangeArrowheads="1"/>
          </p:cNvSpPr>
          <p:nvPr/>
        </p:nvSpPr>
        <p:spPr bwMode="auto">
          <a:xfrm>
            <a:off x="6096000" y="34290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IN" sz="1200"/>
          </a:p>
        </p:txBody>
      </p:sp>
      <p:sp>
        <p:nvSpPr>
          <p:cNvPr id="4" name="AutoShape 6" descr="Image of ">
            <a:extLst>
              <a:ext uri="{FF2B5EF4-FFF2-40B4-BE49-F238E27FC236}">
                <a16:creationId xmlns:a16="http://schemas.microsoft.com/office/drawing/2014/main" id="{CC43267E-DD0A-2FAE-1F00-D9623737FBF2}"/>
              </a:ext>
            </a:extLst>
          </p:cNvPr>
          <p:cNvSpPr>
            <a:spLocks noChangeAspect="1" noChangeArrowheads="1"/>
          </p:cNvSpPr>
          <p:nvPr/>
        </p:nvSpPr>
        <p:spPr bwMode="auto">
          <a:xfrm>
            <a:off x="6197600" y="35306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IN" sz="1200"/>
          </a:p>
        </p:txBody>
      </p:sp>
      <p:sp>
        <p:nvSpPr>
          <p:cNvPr id="7" name="TextBox 6">
            <a:extLst>
              <a:ext uri="{FF2B5EF4-FFF2-40B4-BE49-F238E27FC236}">
                <a16:creationId xmlns:a16="http://schemas.microsoft.com/office/drawing/2014/main" id="{10404693-643B-8E88-8645-BA90772EB4DE}"/>
              </a:ext>
            </a:extLst>
          </p:cNvPr>
          <p:cNvSpPr txBox="1"/>
          <p:nvPr/>
        </p:nvSpPr>
        <p:spPr>
          <a:xfrm>
            <a:off x="2159000" y="1225421"/>
            <a:ext cx="8077200" cy="5016758"/>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a:ln>
                <a:noFill/>
              </a:ln>
              <a:solidFill>
                <a:schemeClr val="tx1"/>
              </a:solidFill>
              <a:effectLst/>
              <a:latin typeface="Arial" panose="020B0604020202020204" pitchFamily="34" charset="0"/>
            </a:endParaRPr>
          </a:p>
          <a:p>
            <a:pPr marR="0" lvl="0" indent="-457200" algn="just" fontAlgn="base">
              <a:lnSpc>
                <a:spcPct val="100000"/>
              </a:lnSpc>
              <a:spcBef>
                <a:spcPct val="0"/>
              </a:spcBef>
              <a:spcAft>
                <a:spcPct val="0"/>
              </a:spcAft>
              <a:buClrTx/>
              <a:buSzTx/>
              <a:buFont typeface="Arial" panose="020B0604020202020204" pitchFamily="34" charset="0"/>
              <a:buChar char="•"/>
              <a:tabLst/>
            </a:pPr>
            <a:r>
              <a:rPr lang="en-US" altLang="en-US" sz="3200" dirty="0">
                <a:solidFill>
                  <a:srgbClr val="1F1F1F"/>
                </a:solidFill>
                <a:highlight>
                  <a:srgbClr val="FFFFFF"/>
                </a:highlight>
                <a:latin typeface="Times New Roman" panose="02020603050405020304" pitchFamily="18" charset="0"/>
                <a:cs typeface="Times New Roman" panose="02020603050405020304" pitchFamily="18" charset="0"/>
              </a:rPr>
              <a:t>Focus on plot, character development, and world-building </a:t>
            </a:r>
          </a:p>
          <a:p>
            <a:pPr marR="0" lvl="0" indent="-457200" algn="just" fontAlgn="base">
              <a:lnSpc>
                <a:spcPct val="100000"/>
              </a:lnSpc>
              <a:spcBef>
                <a:spcPct val="0"/>
              </a:spcBef>
              <a:spcAft>
                <a:spcPct val="0"/>
              </a:spcAft>
              <a:buClrTx/>
              <a:buSzTx/>
              <a:buFont typeface="Arial" panose="020B0604020202020204" pitchFamily="34" charset="0"/>
              <a:buChar char="•"/>
              <a:tabLst/>
            </a:pPr>
            <a:r>
              <a:rPr lang="en-US" altLang="en-US" sz="3200" dirty="0">
                <a:solidFill>
                  <a:srgbClr val="1F1F1F"/>
                </a:solidFill>
                <a:highlight>
                  <a:srgbClr val="FFFFFF"/>
                </a:highlight>
                <a:latin typeface="Times New Roman" panose="02020603050405020304" pitchFamily="18" charset="0"/>
                <a:cs typeface="Times New Roman" panose="02020603050405020304" pitchFamily="18" charset="0"/>
              </a:rPr>
              <a:t>Ensure a strong narrative arc with a clear beginning, middle, and end </a:t>
            </a:r>
          </a:p>
          <a:p>
            <a:pPr marR="0" lvl="0" indent="-457200" algn="just" fontAlgn="base">
              <a:lnSpc>
                <a:spcPct val="100000"/>
              </a:lnSpc>
              <a:spcBef>
                <a:spcPct val="0"/>
              </a:spcBef>
              <a:spcAft>
                <a:spcPct val="0"/>
              </a:spcAft>
              <a:buClrTx/>
              <a:buSzTx/>
              <a:buFont typeface="Arial" panose="020B0604020202020204" pitchFamily="34" charset="0"/>
              <a:buChar char="•"/>
              <a:tabLst/>
            </a:pPr>
            <a:r>
              <a:rPr lang="en-US" altLang="en-US" sz="3200" dirty="0">
                <a:solidFill>
                  <a:srgbClr val="1F1F1F"/>
                </a:solidFill>
                <a:highlight>
                  <a:srgbClr val="FFFFFF"/>
                </a:highlight>
                <a:latin typeface="Times New Roman" panose="02020603050405020304" pitchFamily="18" charset="0"/>
                <a:cs typeface="Times New Roman" panose="02020603050405020304" pitchFamily="18" charset="0"/>
              </a:rPr>
              <a:t>Create believable and relatable characters </a:t>
            </a:r>
          </a:p>
          <a:p>
            <a:pPr marR="0" lvl="0" indent="-457200" algn="just" fontAlgn="base">
              <a:lnSpc>
                <a:spcPct val="100000"/>
              </a:lnSpc>
              <a:spcBef>
                <a:spcPct val="0"/>
              </a:spcBef>
              <a:spcAft>
                <a:spcPct val="0"/>
              </a:spcAft>
              <a:buClrTx/>
              <a:buSzTx/>
              <a:buFont typeface="Arial" panose="020B0604020202020204" pitchFamily="34" charset="0"/>
              <a:buChar char="•"/>
              <a:tabLst/>
            </a:pPr>
            <a:r>
              <a:rPr lang="en-US" altLang="en-US" sz="3200" dirty="0">
                <a:solidFill>
                  <a:srgbClr val="1F1F1F"/>
                </a:solidFill>
                <a:highlight>
                  <a:srgbClr val="FFFFFF"/>
                </a:highlight>
                <a:latin typeface="Times New Roman" panose="02020603050405020304" pitchFamily="18" charset="0"/>
                <a:cs typeface="Times New Roman" panose="02020603050405020304" pitchFamily="18" charset="0"/>
              </a:rPr>
              <a:t>Develop a vivid and immersive setting </a:t>
            </a:r>
          </a:p>
          <a:p>
            <a:pPr marR="0" lvl="0" indent="-457200" algn="just" fontAlgn="base">
              <a:lnSpc>
                <a:spcPct val="100000"/>
              </a:lnSpc>
              <a:spcBef>
                <a:spcPct val="0"/>
              </a:spcBef>
              <a:spcAft>
                <a:spcPct val="0"/>
              </a:spcAft>
              <a:buClrTx/>
              <a:buSzTx/>
              <a:buFont typeface="Arial" panose="020B0604020202020204" pitchFamily="34" charset="0"/>
              <a:buChar char="•"/>
              <a:tabLst/>
            </a:pPr>
            <a:r>
              <a:rPr lang="en-US" altLang="en-US" sz="3200" dirty="0">
                <a:solidFill>
                  <a:srgbClr val="1F1F1F"/>
                </a:solidFill>
                <a:highlight>
                  <a:srgbClr val="FFFFFF"/>
                </a:highlight>
                <a:latin typeface="Times New Roman" panose="02020603050405020304" pitchFamily="18" charset="0"/>
                <a:cs typeface="Times New Roman" panose="02020603050405020304" pitchFamily="18" charset="0"/>
              </a:rPr>
              <a:t>Maintain a consistent tone and style </a:t>
            </a:r>
          </a:p>
          <a:p>
            <a:pPr algn="just">
              <a:buFont typeface="Arial" panose="020B0604020202020204" pitchFamily="34" charset="0"/>
              <a:buChar char="•"/>
            </a:pPr>
            <a:endParaRPr lang="en-US" sz="3200" b="0" i="0" dirty="0">
              <a:solidFill>
                <a:srgbClr val="1F1F1F"/>
              </a:solidFill>
              <a:effectLst/>
              <a:highlight>
                <a:srgbClr val="FFFFFF"/>
              </a:highlight>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endParaRPr lang="en-US" sz="3200" b="0" i="0" dirty="0">
              <a:solidFill>
                <a:srgbClr val="1F1F1F"/>
              </a:solidFill>
              <a:effectLst/>
              <a:highlight>
                <a:srgbClr val="FFFFFF"/>
              </a:highlight>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1BCE32CF-3709-1F04-689B-552AF7731FF6}"/>
              </a:ext>
            </a:extLst>
          </p:cNvPr>
          <p:cNvSpPr txBox="1"/>
          <p:nvPr/>
        </p:nvSpPr>
        <p:spPr>
          <a:xfrm>
            <a:off x="2922309" y="385329"/>
            <a:ext cx="6718701" cy="523220"/>
          </a:xfrm>
          <a:prstGeom prst="rect">
            <a:avLst/>
          </a:prstGeom>
          <a:noFill/>
        </p:spPr>
        <p:txBody>
          <a:bodyPr wrap="square">
            <a:spAutoFit/>
          </a:bodyPr>
          <a:lstStyle/>
          <a:p>
            <a:pPr algn="ctr"/>
            <a:r>
              <a:rPr lang="en-IN" sz="2800" b="1" dirty="0">
                <a:solidFill>
                  <a:srgbClr val="1F1F1F"/>
                </a:solidFill>
                <a:highlight>
                  <a:srgbClr val="FFFFFF"/>
                </a:highlight>
                <a:latin typeface="Times New Roman" panose="02020603050405020304" pitchFamily="18" charset="0"/>
                <a:cs typeface="Times New Roman" panose="02020603050405020304" pitchFamily="18" charset="0"/>
              </a:rPr>
              <a:t>Editing Fiction</a:t>
            </a:r>
          </a:p>
        </p:txBody>
      </p:sp>
    </p:spTree>
    <p:extLst>
      <p:ext uri="{BB962C8B-B14F-4D97-AF65-F5344CB8AC3E}">
        <p14:creationId xmlns:p14="http://schemas.microsoft.com/office/powerpoint/2010/main" val="3644041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 name="Freeform 3"/>
          <p:cNvSpPr/>
          <p:nvPr/>
        </p:nvSpPr>
        <p:spPr>
          <a:xfrm>
            <a:off x="1" y="6395229"/>
            <a:ext cx="7261471" cy="461667"/>
          </a:xfrm>
          <a:custGeom>
            <a:avLst/>
            <a:gdLst/>
            <a:ahLst/>
            <a:cxnLst/>
            <a:rect l="l" t="t" r="r" b="b"/>
            <a:pathLst>
              <a:path w="2868730" h="302802">
                <a:moveTo>
                  <a:pt x="0" y="0"/>
                </a:moveTo>
                <a:lnTo>
                  <a:pt x="2868730" y="0"/>
                </a:lnTo>
                <a:lnTo>
                  <a:pt x="2868730" y="302802"/>
                </a:lnTo>
                <a:lnTo>
                  <a:pt x="0" y="302802"/>
                </a:lnTo>
                <a:close/>
              </a:path>
            </a:pathLst>
          </a:custGeom>
          <a:solidFill>
            <a:srgbClr val="72C02C"/>
          </a:solidFill>
        </p:spPr>
      </p:sp>
      <p:sp>
        <p:nvSpPr>
          <p:cNvPr id="100" name="Google Shape;100;p2"/>
          <p:cNvSpPr/>
          <p:nvPr/>
        </p:nvSpPr>
        <p:spPr>
          <a:xfrm flipH="1">
            <a:off x="565150" y="1549400"/>
            <a:ext cx="44450" cy="4775200"/>
          </a:xfrm>
          <a:prstGeom prst="rect">
            <a:avLst/>
          </a:prstGeom>
          <a:solidFill>
            <a:srgbClr val="5F8368"/>
          </a:solidFill>
          <a:ln>
            <a:noFill/>
          </a:ln>
        </p:spPr>
        <p:txBody>
          <a:bodyPr spcFirstLastPara="1" wrap="square" lIns="60950" tIns="60950" rIns="60950" bIns="60950" anchor="ctr" anchorCtr="0">
            <a:noAutofit/>
          </a:bodyPr>
          <a:lstStyle/>
          <a:p>
            <a:endParaRPr sz="1200"/>
          </a:p>
        </p:txBody>
      </p:sp>
      <p:sp>
        <p:nvSpPr>
          <p:cNvPr id="104" name="Google Shape;104;p2"/>
          <p:cNvSpPr txBox="1">
            <a:spLocks noGrp="1"/>
          </p:cNvSpPr>
          <p:nvPr>
            <p:ph type="dt" idx="10"/>
          </p:nvPr>
        </p:nvSpPr>
        <p:spPr>
          <a:prstGeom prst="rect">
            <a:avLst/>
          </a:prstGeom>
          <a:noFill/>
          <a:ln>
            <a:noFill/>
          </a:ln>
        </p:spPr>
        <p:txBody>
          <a:bodyPr spcFirstLastPara="1" vert="horz" wrap="square" lIns="60950" tIns="30467" rIns="60950" bIns="30467" rtlCol="0" anchor="ctr" anchorCtr="0">
            <a:noAutofit/>
          </a:bodyPr>
          <a:lstStyle/>
          <a:p>
            <a:r>
              <a:rPr lang="en-US"/>
              <a:t>09/05/2024</a:t>
            </a:r>
            <a:endParaRPr lang="en-US" dirty="0"/>
          </a:p>
        </p:txBody>
      </p:sp>
      <p:sp>
        <p:nvSpPr>
          <p:cNvPr id="106" name="Google Shape;106;p2"/>
          <p:cNvSpPr txBox="1">
            <a:spLocks noGrp="1"/>
          </p:cNvSpPr>
          <p:nvPr>
            <p:ph type="ftr" idx="11"/>
          </p:nvPr>
        </p:nvSpPr>
        <p:spPr>
          <a:prstGeom prst="rect">
            <a:avLst/>
          </a:prstGeom>
          <a:noFill/>
          <a:ln>
            <a:noFill/>
          </a:ln>
        </p:spPr>
        <p:txBody>
          <a:bodyPr spcFirstLastPara="1" vert="horz" wrap="square" lIns="60950" tIns="30467" rIns="60950" bIns="30467" rtlCol="0" anchor="ctr" anchorCtr="0">
            <a:noAutofit/>
          </a:bodyPr>
          <a:lstStyle/>
          <a:p>
            <a:r>
              <a:rPr lang="en-US" sz="933">
                <a:solidFill>
                  <a:schemeClr val="dk1"/>
                </a:solidFill>
                <a:latin typeface="Cambria"/>
                <a:ea typeface="Cambria"/>
              </a:rPr>
              <a:t>INTRODUCTION TO COMPUTER ANIMATION /K.SANGEETHA/GCD/SNSRCAS</a:t>
            </a:r>
            <a:endParaRPr lang="en-IN" dirty="0"/>
          </a:p>
        </p:txBody>
      </p:sp>
      <p:sp>
        <p:nvSpPr>
          <p:cNvPr id="105" name="Google Shape;105;p2"/>
          <p:cNvSpPr txBox="1">
            <a:spLocks noGrp="1"/>
          </p:cNvSpPr>
          <p:nvPr>
            <p:ph type="sldNum" idx="12"/>
          </p:nvPr>
        </p:nvSpPr>
        <p:spPr>
          <a:prstGeom prst="rect">
            <a:avLst/>
          </a:prstGeom>
          <a:noFill/>
          <a:ln>
            <a:noFill/>
          </a:ln>
        </p:spPr>
        <p:txBody>
          <a:bodyPr spcFirstLastPara="1" vert="horz" wrap="square" lIns="60950" tIns="30467" rIns="60950" bIns="30467" rtlCol="0" anchor="ctr" anchorCtr="0">
            <a:noAutofit/>
          </a:bodyPr>
          <a:lstStyle/>
          <a:p>
            <a:fld id="{00000000-1234-1234-1234-123412341234}" type="slidenum">
              <a:rPr lang="en-US" smtClean="0"/>
              <a:pPr/>
              <a:t>5</a:t>
            </a:fld>
            <a:r>
              <a:rPr lang="en-US" dirty="0"/>
              <a:t>/15</a:t>
            </a:r>
            <a:endParaRPr dirty="0"/>
          </a:p>
        </p:txBody>
      </p:sp>
      <p:sp>
        <p:nvSpPr>
          <p:cNvPr id="2" name="AutoShape 2" descr="selected image preview">
            <a:extLst>
              <a:ext uri="{FF2B5EF4-FFF2-40B4-BE49-F238E27FC236}">
                <a16:creationId xmlns:a16="http://schemas.microsoft.com/office/drawing/2014/main" id="{4BC089C1-B7AC-4EB9-7DFA-FE29F327875E}"/>
              </a:ext>
            </a:extLst>
          </p:cNvPr>
          <p:cNvSpPr>
            <a:spLocks noChangeAspect="1" noChangeArrowheads="1"/>
          </p:cNvSpPr>
          <p:nvPr/>
        </p:nvSpPr>
        <p:spPr bwMode="auto">
          <a:xfrm>
            <a:off x="5994400" y="33274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IN" sz="1200"/>
          </a:p>
        </p:txBody>
      </p:sp>
      <p:sp>
        <p:nvSpPr>
          <p:cNvPr id="3" name="AutoShape 4" descr="selected image preview">
            <a:extLst>
              <a:ext uri="{FF2B5EF4-FFF2-40B4-BE49-F238E27FC236}">
                <a16:creationId xmlns:a16="http://schemas.microsoft.com/office/drawing/2014/main" id="{CC630A95-20D3-6376-930B-52D3348F408E}"/>
              </a:ext>
            </a:extLst>
          </p:cNvPr>
          <p:cNvSpPr>
            <a:spLocks noChangeAspect="1" noChangeArrowheads="1"/>
          </p:cNvSpPr>
          <p:nvPr/>
        </p:nvSpPr>
        <p:spPr bwMode="auto">
          <a:xfrm>
            <a:off x="6096000" y="34290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IN" sz="1200"/>
          </a:p>
        </p:txBody>
      </p:sp>
      <p:sp>
        <p:nvSpPr>
          <p:cNvPr id="4" name="AutoShape 6" descr="Image of ">
            <a:extLst>
              <a:ext uri="{FF2B5EF4-FFF2-40B4-BE49-F238E27FC236}">
                <a16:creationId xmlns:a16="http://schemas.microsoft.com/office/drawing/2014/main" id="{CC43267E-DD0A-2FAE-1F00-D9623737FBF2}"/>
              </a:ext>
            </a:extLst>
          </p:cNvPr>
          <p:cNvSpPr>
            <a:spLocks noChangeAspect="1" noChangeArrowheads="1"/>
          </p:cNvSpPr>
          <p:nvPr/>
        </p:nvSpPr>
        <p:spPr bwMode="auto">
          <a:xfrm>
            <a:off x="6197600" y="35306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IN" sz="1200"/>
          </a:p>
        </p:txBody>
      </p:sp>
      <p:sp>
        <p:nvSpPr>
          <p:cNvPr id="7" name="TextBox 6">
            <a:extLst>
              <a:ext uri="{FF2B5EF4-FFF2-40B4-BE49-F238E27FC236}">
                <a16:creationId xmlns:a16="http://schemas.microsoft.com/office/drawing/2014/main" id="{10404693-643B-8E88-8645-BA90772EB4DE}"/>
              </a:ext>
            </a:extLst>
          </p:cNvPr>
          <p:cNvSpPr txBox="1"/>
          <p:nvPr/>
        </p:nvSpPr>
        <p:spPr>
          <a:xfrm>
            <a:off x="1066800" y="1549401"/>
            <a:ext cx="8077200" cy="353943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Arial" panose="020B0604020202020204" pitchFamily="34" charset="0"/>
              </a:rPr>
              <a:t>Focus on accuracy, clarity, and objectivity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Arial" panose="020B0604020202020204" pitchFamily="34" charset="0"/>
              </a:rPr>
              <a:t>Fact-check all information to ensure its veracity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Arial" panose="020B0604020202020204" pitchFamily="34" charset="0"/>
              </a:rPr>
              <a:t>Organize content in a logical and easy-to-follow manner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Arial" panose="020B0604020202020204" pitchFamily="34" charset="0"/>
              </a:rPr>
              <a:t>Use clear and concise language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Arial" panose="020B0604020202020204" pitchFamily="34" charset="0"/>
              </a:rPr>
              <a:t>Support arguments with evidence and data </a:t>
            </a:r>
          </a:p>
          <a:p>
            <a:pPr algn="just">
              <a:buFont typeface="Arial" panose="020B0604020202020204" pitchFamily="34" charset="0"/>
              <a:buChar char="•"/>
            </a:pPr>
            <a:endParaRPr lang="en-US" sz="2800" b="0" i="0" dirty="0">
              <a:solidFill>
                <a:srgbClr val="1F1F1F"/>
              </a:solidFill>
              <a:effectLst/>
              <a:highlight>
                <a:srgbClr val="FFFFFF"/>
              </a:highlight>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1BCE32CF-3709-1F04-689B-552AF7731FF6}"/>
              </a:ext>
            </a:extLst>
          </p:cNvPr>
          <p:cNvSpPr txBox="1"/>
          <p:nvPr/>
        </p:nvSpPr>
        <p:spPr>
          <a:xfrm>
            <a:off x="2922309" y="385329"/>
            <a:ext cx="6718701" cy="523220"/>
          </a:xfrm>
          <a:prstGeom prst="rect">
            <a:avLst/>
          </a:prstGeom>
          <a:noFill/>
        </p:spPr>
        <p:txBody>
          <a:bodyPr wrap="square">
            <a:spAutoFit/>
          </a:bodyPr>
          <a:lstStyle/>
          <a:p>
            <a:pPr algn="ctr"/>
            <a:r>
              <a:rPr lang="en-IN" sz="2800" b="1" dirty="0">
                <a:solidFill>
                  <a:srgbClr val="1F1F1F"/>
                </a:solidFill>
                <a:highlight>
                  <a:srgbClr val="FFFFFF"/>
                </a:highlight>
                <a:latin typeface="Times New Roman" panose="02020603050405020304" pitchFamily="18" charset="0"/>
                <a:cs typeface="Times New Roman" panose="02020603050405020304" pitchFamily="18" charset="0"/>
              </a:rPr>
              <a:t>Editing Non-Fiction</a:t>
            </a:r>
          </a:p>
        </p:txBody>
      </p:sp>
      <p:sp>
        <p:nvSpPr>
          <p:cNvPr id="6" name="Rectangle 2">
            <a:extLst>
              <a:ext uri="{FF2B5EF4-FFF2-40B4-BE49-F238E27FC236}">
                <a16:creationId xmlns:a16="http://schemas.microsoft.com/office/drawing/2014/main" id="{7EDD7902-39B2-552D-27FE-A5B2ED71E10D}"/>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1" name="Picture 10">
            <a:extLst>
              <a:ext uri="{FF2B5EF4-FFF2-40B4-BE49-F238E27FC236}">
                <a16:creationId xmlns:a16="http://schemas.microsoft.com/office/drawing/2014/main" id="{A1C4AE77-264F-8679-6584-76800F54E9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7467" y="1803923"/>
            <a:ext cx="2565400" cy="2565400"/>
          </a:xfrm>
          <a:prstGeom prst="rect">
            <a:avLst/>
          </a:prstGeom>
        </p:spPr>
      </p:pic>
    </p:spTree>
    <p:extLst>
      <p:ext uri="{BB962C8B-B14F-4D97-AF65-F5344CB8AC3E}">
        <p14:creationId xmlns:p14="http://schemas.microsoft.com/office/powerpoint/2010/main" val="2677082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 name="Freeform 3"/>
          <p:cNvSpPr/>
          <p:nvPr/>
        </p:nvSpPr>
        <p:spPr>
          <a:xfrm>
            <a:off x="1" y="6395229"/>
            <a:ext cx="7261471" cy="461667"/>
          </a:xfrm>
          <a:custGeom>
            <a:avLst/>
            <a:gdLst/>
            <a:ahLst/>
            <a:cxnLst/>
            <a:rect l="l" t="t" r="r" b="b"/>
            <a:pathLst>
              <a:path w="2868730" h="302802">
                <a:moveTo>
                  <a:pt x="0" y="0"/>
                </a:moveTo>
                <a:lnTo>
                  <a:pt x="2868730" y="0"/>
                </a:lnTo>
                <a:lnTo>
                  <a:pt x="2868730" y="302802"/>
                </a:lnTo>
                <a:lnTo>
                  <a:pt x="0" y="302802"/>
                </a:lnTo>
                <a:close/>
              </a:path>
            </a:pathLst>
          </a:custGeom>
          <a:solidFill>
            <a:srgbClr val="72C02C"/>
          </a:solidFill>
        </p:spPr>
      </p:sp>
      <p:sp>
        <p:nvSpPr>
          <p:cNvPr id="100" name="Google Shape;100;p2"/>
          <p:cNvSpPr/>
          <p:nvPr/>
        </p:nvSpPr>
        <p:spPr>
          <a:xfrm flipH="1">
            <a:off x="565150" y="1549400"/>
            <a:ext cx="44450" cy="4775200"/>
          </a:xfrm>
          <a:prstGeom prst="rect">
            <a:avLst/>
          </a:prstGeom>
          <a:solidFill>
            <a:srgbClr val="5F8368"/>
          </a:solidFill>
          <a:ln>
            <a:noFill/>
          </a:ln>
        </p:spPr>
        <p:txBody>
          <a:bodyPr spcFirstLastPara="1" wrap="square" lIns="60950" tIns="60950" rIns="60950" bIns="60950" anchor="ctr" anchorCtr="0">
            <a:noAutofit/>
          </a:bodyPr>
          <a:lstStyle/>
          <a:p>
            <a:endParaRPr sz="1200"/>
          </a:p>
        </p:txBody>
      </p:sp>
      <p:sp>
        <p:nvSpPr>
          <p:cNvPr id="104" name="Google Shape;104;p2"/>
          <p:cNvSpPr txBox="1">
            <a:spLocks noGrp="1"/>
          </p:cNvSpPr>
          <p:nvPr>
            <p:ph type="dt" idx="10"/>
          </p:nvPr>
        </p:nvSpPr>
        <p:spPr>
          <a:prstGeom prst="rect">
            <a:avLst/>
          </a:prstGeom>
          <a:noFill/>
          <a:ln>
            <a:noFill/>
          </a:ln>
        </p:spPr>
        <p:txBody>
          <a:bodyPr spcFirstLastPara="1" vert="horz" wrap="square" lIns="60950" tIns="30467" rIns="60950" bIns="30467" rtlCol="0" anchor="ctr" anchorCtr="0">
            <a:noAutofit/>
          </a:bodyPr>
          <a:lstStyle/>
          <a:p>
            <a:r>
              <a:rPr lang="en-US"/>
              <a:t>09/05/2024</a:t>
            </a:r>
            <a:endParaRPr lang="en-US" dirty="0"/>
          </a:p>
        </p:txBody>
      </p:sp>
      <p:sp>
        <p:nvSpPr>
          <p:cNvPr id="106" name="Google Shape;106;p2"/>
          <p:cNvSpPr txBox="1">
            <a:spLocks noGrp="1"/>
          </p:cNvSpPr>
          <p:nvPr>
            <p:ph type="ftr" idx="11"/>
          </p:nvPr>
        </p:nvSpPr>
        <p:spPr>
          <a:prstGeom prst="rect">
            <a:avLst/>
          </a:prstGeom>
          <a:noFill/>
          <a:ln>
            <a:noFill/>
          </a:ln>
        </p:spPr>
        <p:txBody>
          <a:bodyPr spcFirstLastPara="1" vert="horz" wrap="square" lIns="60950" tIns="30467" rIns="60950" bIns="30467" rtlCol="0" anchor="ctr" anchorCtr="0">
            <a:noAutofit/>
          </a:bodyPr>
          <a:lstStyle/>
          <a:p>
            <a:r>
              <a:rPr lang="en-US" sz="933">
                <a:solidFill>
                  <a:schemeClr val="dk1"/>
                </a:solidFill>
                <a:latin typeface="Cambria"/>
                <a:ea typeface="Cambria"/>
              </a:rPr>
              <a:t>INTRODUCTION TO COMPUTER ANIMATION /K.SANGEETHA/GCD/SNSRCAS</a:t>
            </a:r>
            <a:endParaRPr lang="en-IN" dirty="0"/>
          </a:p>
        </p:txBody>
      </p:sp>
      <p:sp>
        <p:nvSpPr>
          <p:cNvPr id="105" name="Google Shape;105;p2"/>
          <p:cNvSpPr txBox="1">
            <a:spLocks noGrp="1"/>
          </p:cNvSpPr>
          <p:nvPr>
            <p:ph type="sldNum" idx="12"/>
          </p:nvPr>
        </p:nvSpPr>
        <p:spPr>
          <a:prstGeom prst="rect">
            <a:avLst/>
          </a:prstGeom>
          <a:noFill/>
          <a:ln>
            <a:noFill/>
          </a:ln>
        </p:spPr>
        <p:txBody>
          <a:bodyPr spcFirstLastPara="1" vert="horz" wrap="square" lIns="60950" tIns="30467" rIns="60950" bIns="30467" rtlCol="0" anchor="ctr" anchorCtr="0">
            <a:noAutofit/>
          </a:bodyPr>
          <a:lstStyle/>
          <a:p>
            <a:fld id="{00000000-1234-1234-1234-123412341234}" type="slidenum">
              <a:rPr lang="en-US" smtClean="0"/>
              <a:pPr/>
              <a:t>6</a:t>
            </a:fld>
            <a:r>
              <a:rPr lang="en-US" dirty="0"/>
              <a:t>/15</a:t>
            </a:r>
            <a:endParaRPr dirty="0"/>
          </a:p>
        </p:txBody>
      </p:sp>
      <p:sp>
        <p:nvSpPr>
          <p:cNvPr id="2" name="AutoShape 2" descr="selected image preview">
            <a:extLst>
              <a:ext uri="{FF2B5EF4-FFF2-40B4-BE49-F238E27FC236}">
                <a16:creationId xmlns:a16="http://schemas.microsoft.com/office/drawing/2014/main" id="{4BC089C1-B7AC-4EB9-7DFA-FE29F327875E}"/>
              </a:ext>
            </a:extLst>
          </p:cNvPr>
          <p:cNvSpPr>
            <a:spLocks noChangeAspect="1" noChangeArrowheads="1"/>
          </p:cNvSpPr>
          <p:nvPr/>
        </p:nvSpPr>
        <p:spPr bwMode="auto">
          <a:xfrm>
            <a:off x="5994400" y="33274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IN" sz="1200"/>
          </a:p>
        </p:txBody>
      </p:sp>
      <p:sp>
        <p:nvSpPr>
          <p:cNvPr id="3" name="AutoShape 4" descr="selected image preview">
            <a:extLst>
              <a:ext uri="{FF2B5EF4-FFF2-40B4-BE49-F238E27FC236}">
                <a16:creationId xmlns:a16="http://schemas.microsoft.com/office/drawing/2014/main" id="{CC630A95-20D3-6376-930B-52D3348F408E}"/>
              </a:ext>
            </a:extLst>
          </p:cNvPr>
          <p:cNvSpPr>
            <a:spLocks noChangeAspect="1" noChangeArrowheads="1"/>
          </p:cNvSpPr>
          <p:nvPr/>
        </p:nvSpPr>
        <p:spPr bwMode="auto">
          <a:xfrm>
            <a:off x="6096000" y="34290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IN" sz="1200"/>
          </a:p>
        </p:txBody>
      </p:sp>
      <p:sp>
        <p:nvSpPr>
          <p:cNvPr id="4" name="AutoShape 6" descr="Image of ">
            <a:extLst>
              <a:ext uri="{FF2B5EF4-FFF2-40B4-BE49-F238E27FC236}">
                <a16:creationId xmlns:a16="http://schemas.microsoft.com/office/drawing/2014/main" id="{CC43267E-DD0A-2FAE-1F00-D9623737FBF2}"/>
              </a:ext>
            </a:extLst>
          </p:cNvPr>
          <p:cNvSpPr>
            <a:spLocks noChangeAspect="1" noChangeArrowheads="1"/>
          </p:cNvSpPr>
          <p:nvPr/>
        </p:nvSpPr>
        <p:spPr bwMode="auto">
          <a:xfrm>
            <a:off x="6197600" y="35306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IN" sz="1200"/>
          </a:p>
        </p:txBody>
      </p:sp>
      <p:sp>
        <p:nvSpPr>
          <p:cNvPr id="7" name="TextBox 6">
            <a:extLst>
              <a:ext uri="{FF2B5EF4-FFF2-40B4-BE49-F238E27FC236}">
                <a16:creationId xmlns:a16="http://schemas.microsoft.com/office/drawing/2014/main" id="{10404693-643B-8E88-8645-BA90772EB4DE}"/>
              </a:ext>
            </a:extLst>
          </p:cNvPr>
          <p:cNvSpPr txBox="1"/>
          <p:nvPr/>
        </p:nvSpPr>
        <p:spPr>
          <a:xfrm>
            <a:off x="1066800" y="1549401"/>
            <a:ext cx="11011620" cy="3539430"/>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Developmental Editing: </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Focuses on the big-picture elements of the manuscript, such as plot, character development, and structure. </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Copy Editing: </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Focuses on improving the clarity, conciseness, and flow of the writing. It also includes correcting errors in grammar, punctuation, and spelling. </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Proofreading: </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The final stage of editing, focusing on catching any remaining typos, grammatical errors, or formatting inconsistencies. </a:t>
            </a:r>
          </a:p>
        </p:txBody>
      </p:sp>
      <p:sp>
        <p:nvSpPr>
          <p:cNvPr id="13" name="TextBox 12">
            <a:extLst>
              <a:ext uri="{FF2B5EF4-FFF2-40B4-BE49-F238E27FC236}">
                <a16:creationId xmlns:a16="http://schemas.microsoft.com/office/drawing/2014/main" id="{1BCE32CF-3709-1F04-689B-552AF7731FF6}"/>
              </a:ext>
            </a:extLst>
          </p:cNvPr>
          <p:cNvSpPr txBox="1"/>
          <p:nvPr/>
        </p:nvSpPr>
        <p:spPr>
          <a:xfrm>
            <a:off x="2922309" y="385329"/>
            <a:ext cx="6718701" cy="523220"/>
          </a:xfrm>
          <a:prstGeom prst="rect">
            <a:avLst/>
          </a:prstGeom>
          <a:noFill/>
        </p:spPr>
        <p:txBody>
          <a:bodyPr wrap="square">
            <a:spAutoFit/>
          </a:bodyPr>
          <a:lstStyle/>
          <a:p>
            <a:pPr algn="ctr"/>
            <a:r>
              <a:rPr lang="en-IN" sz="2800" b="1" dirty="0">
                <a:solidFill>
                  <a:srgbClr val="1F1F1F"/>
                </a:solidFill>
                <a:highlight>
                  <a:srgbClr val="FFFFFF"/>
                </a:highlight>
                <a:latin typeface="Times New Roman" panose="02020603050405020304" pitchFamily="18" charset="0"/>
                <a:cs typeface="Times New Roman" panose="02020603050405020304" pitchFamily="18" charset="0"/>
              </a:rPr>
              <a:t>Types of Editing</a:t>
            </a:r>
          </a:p>
        </p:txBody>
      </p:sp>
      <p:sp>
        <p:nvSpPr>
          <p:cNvPr id="5" name="Rectangle 1">
            <a:extLst>
              <a:ext uri="{FF2B5EF4-FFF2-40B4-BE49-F238E27FC236}">
                <a16:creationId xmlns:a16="http://schemas.microsoft.com/office/drawing/2014/main" id="{EA99F8BE-3FF2-9DAD-5D1E-873E78F26694}"/>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09436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 name="Freeform 3"/>
          <p:cNvSpPr/>
          <p:nvPr/>
        </p:nvSpPr>
        <p:spPr>
          <a:xfrm>
            <a:off x="1" y="6395229"/>
            <a:ext cx="7261471" cy="461667"/>
          </a:xfrm>
          <a:custGeom>
            <a:avLst/>
            <a:gdLst/>
            <a:ahLst/>
            <a:cxnLst/>
            <a:rect l="l" t="t" r="r" b="b"/>
            <a:pathLst>
              <a:path w="2868730" h="302802">
                <a:moveTo>
                  <a:pt x="0" y="0"/>
                </a:moveTo>
                <a:lnTo>
                  <a:pt x="2868730" y="0"/>
                </a:lnTo>
                <a:lnTo>
                  <a:pt x="2868730" y="302802"/>
                </a:lnTo>
                <a:lnTo>
                  <a:pt x="0" y="302802"/>
                </a:lnTo>
                <a:close/>
              </a:path>
            </a:pathLst>
          </a:custGeom>
          <a:solidFill>
            <a:srgbClr val="72C02C"/>
          </a:solidFill>
        </p:spPr>
      </p:sp>
      <p:sp>
        <p:nvSpPr>
          <p:cNvPr id="100" name="Google Shape;100;p2"/>
          <p:cNvSpPr/>
          <p:nvPr/>
        </p:nvSpPr>
        <p:spPr>
          <a:xfrm flipH="1">
            <a:off x="565150" y="1549400"/>
            <a:ext cx="44450" cy="4775200"/>
          </a:xfrm>
          <a:prstGeom prst="rect">
            <a:avLst/>
          </a:prstGeom>
          <a:solidFill>
            <a:srgbClr val="5F8368"/>
          </a:solidFill>
          <a:ln>
            <a:noFill/>
          </a:ln>
        </p:spPr>
        <p:txBody>
          <a:bodyPr spcFirstLastPara="1" wrap="square" lIns="60950" tIns="60950" rIns="60950" bIns="60950" anchor="ctr" anchorCtr="0">
            <a:noAutofit/>
          </a:bodyPr>
          <a:lstStyle/>
          <a:p>
            <a:endParaRPr sz="1200"/>
          </a:p>
        </p:txBody>
      </p:sp>
      <p:sp>
        <p:nvSpPr>
          <p:cNvPr id="104" name="Google Shape;104;p2"/>
          <p:cNvSpPr txBox="1">
            <a:spLocks noGrp="1"/>
          </p:cNvSpPr>
          <p:nvPr>
            <p:ph type="dt" idx="10"/>
          </p:nvPr>
        </p:nvSpPr>
        <p:spPr>
          <a:prstGeom prst="rect">
            <a:avLst/>
          </a:prstGeom>
          <a:noFill/>
          <a:ln>
            <a:noFill/>
          </a:ln>
        </p:spPr>
        <p:txBody>
          <a:bodyPr spcFirstLastPara="1" vert="horz" wrap="square" lIns="60950" tIns="30467" rIns="60950" bIns="30467" rtlCol="0" anchor="ctr" anchorCtr="0">
            <a:noAutofit/>
          </a:bodyPr>
          <a:lstStyle/>
          <a:p>
            <a:r>
              <a:rPr lang="en-US"/>
              <a:t>09/05/2024</a:t>
            </a:r>
            <a:endParaRPr lang="en-US" dirty="0"/>
          </a:p>
        </p:txBody>
      </p:sp>
      <p:sp>
        <p:nvSpPr>
          <p:cNvPr id="106" name="Google Shape;106;p2"/>
          <p:cNvSpPr txBox="1">
            <a:spLocks noGrp="1"/>
          </p:cNvSpPr>
          <p:nvPr>
            <p:ph type="ftr" idx="11"/>
          </p:nvPr>
        </p:nvSpPr>
        <p:spPr>
          <a:prstGeom prst="rect">
            <a:avLst/>
          </a:prstGeom>
          <a:noFill/>
          <a:ln>
            <a:noFill/>
          </a:ln>
        </p:spPr>
        <p:txBody>
          <a:bodyPr spcFirstLastPara="1" vert="horz" wrap="square" lIns="60950" tIns="30467" rIns="60950" bIns="30467" rtlCol="0" anchor="ctr" anchorCtr="0">
            <a:noAutofit/>
          </a:bodyPr>
          <a:lstStyle/>
          <a:p>
            <a:r>
              <a:rPr lang="en-US" sz="933">
                <a:solidFill>
                  <a:schemeClr val="dk1"/>
                </a:solidFill>
                <a:latin typeface="Cambria"/>
                <a:ea typeface="Cambria"/>
              </a:rPr>
              <a:t>INTRODUCTION TO COMPUTER ANIMATION /K.SANGEETHA/GCD/SNSRCAS</a:t>
            </a:r>
            <a:endParaRPr lang="en-IN" dirty="0"/>
          </a:p>
        </p:txBody>
      </p:sp>
      <p:sp>
        <p:nvSpPr>
          <p:cNvPr id="105" name="Google Shape;105;p2"/>
          <p:cNvSpPr txBox="1">
            <a:spLocks noGrp="1"/>
          </p:cNvSpPr>
          <p:nvPr>
            <p:ph type="sldNum" idx="12"/>
          </p:nvPr>
        </p:nvSpPr>
        <p:spPr>
          <a:prstGeom prst="rect">
            <a:avLst/>
          </a:prstGeom>
          <a:noFill/>
          <a:ln>
            <a:noFill/>
          </a:ln>
        </p:spPr>
        <p:txBody>
          <a:bodyPr spcFirstLastPara="1" vert="horz" wrap="square" lIns="60950" tIns="30467" rIns="60950" bIns="30467" rtlCol="0" anchor="ctr" anchorCtr="0">
            <a:noAutofit/>
          </a:bodyPr>
          <a:lstStyle/>
          <a:p>
            <a:fld id="{00000000-1234-1234-1234-123412341234}" type="slidenum">
              <a:rPr lang="en-US" smtClean="0"/>
              <a:pPr/>
              <a:t>7</a:t>
            </a:fld>
            <a:r>
              <a:rPr lang="en-US" dirty="0"/>
              <a:t>/15</a:t>
            </a:r>
            <a:endParaRPr dirty="0"/>
          </a:p>
        </p:txBody>
      </p:sp>
      <p:sp>
        <p:nvSpPr>
          <p:cNvPr id="2" name="AutoShape 2" descr="selected image preview">
            <a:extLst>
              <a:ext uri="{FF2B5EF4-FFF2-40B4-BE49-F238E27FC236}">
                <a16:creationId xmlns:a16="http://schemas.microsoft.com/office/drawing/2014/main" id="{4BC089C1-B7AC-4EB9-7DFA-FE29F327875E}"/>
              </a:ext>
            </a:extLst>
          </p:cNvPr>
          <p:cNvSpPr>
            <a:spLocks noChangeAspect="1" noChangeArrowheads="1"/>
          </p:cNvSpPr>
          <p:nvPr/>
        </p:nvSpPr>
        <p:spPr bwMode="auto">
          <a:xfrm>
            <a:off x="5994400" y="33274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IN" sz="1200"/>
          </a:p>
        </p:txBody>
      </p:sp>
      <p:sp>
        <p:nvSpPr>
          <p:cNvPr id="3" name="AutoShape 4" descr="selected image preview">
            <a:extLst>
              <a:ext uri="{FF2B5EF4-FFF2-40B4-BE49-F238E27FC236}">
                <a16:creationId xmlns:a16="http://schemas.microsoft.com/office/drawing/2014/main" id="{CC630A95-20D3-6376-930B-52D3348F408E}"/>
              </a:ext>
            </a:extLst>
          </p:cNvPr>
          <p:cNvSpPr>
            <a:spLocks noChangeAspect="1" noChangeArrowheads="1"/>
          </p:cNvSpPr>
          <p:nvPr/>
        </p:nvSpPr>
        <p:spPr bwMode="auto">
          <a:xfrm>
            <a:off x="6096000" y="34290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IN" sz="1200"/>
          </a:p>
        </p:txBody>
      </p:sp>
      <p:sp>
        <p:nvSpPr>
          <p:cNvPr id="4" name="AutoShape 6" descr="Image of ">
            <a:extLst>
              <a:ext uri="{FF2B5EF4-FFF2-40B4-BE49-F238E27FC236}">
                <a16:creationId xmlns:a16="http://schemas.microsoft.com/office/drawing/2014/main" id="{CC43267E-DD0A-2FAE-1F00-D9623737FBF2}"/>
              </a:ext>
            </a:extLst>
          </p:cNvPr>
          <p:cNvSpPr>
            <a:spLocks noChangeAspect="1" noChangeArrowheads="1"/>
          </p:cNvSpPr>
          <p:nvPr/>
        </p:nvSpPr>
        <p:spPr bwMode="auto">
          <a:xfrm>
            <a:off x="6197600" y="35306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IN" sz="1200"/>
          </a:p>
        </p:txBody>
      </p:sp>
      <p:sp>
        <p:nvSpPr>
          <p:cNvPr id="7" name="TextBox 6">
            <a:extLst>
              <a:ext uri="{FF2B5EF4-FFF2-40B4-BE49-F238E27FC236}">
                <a16:creationId xmlns:a16="http://schemas.microsoft.com/office/drawing/2014/main" id="{10404693-643B-8E88-8645-BA90772EB4DE}"/>
              </a:ext>
            </a:extLst>
          </p:cNvPr>
          <p:cNvSpPr txBox="1"/>
          <p:nvPr/>
        </p:nvSpPr>
        <p:spPr>
          <a:xfrm>
            <a:off x="1066800" y="1549401"/>
            <a:ext cx="10059512" cy="3539430"/>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Ensure characters are well-rounded and believable </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Develop distinct personalities, motivations, and backstories </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Show, don't tell: Use actions, dialogue, and internal monologue to reveal character traits </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Create characters with flaws and vulnerabilities </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Maintain character consistency throughout the story </a:t>
            </a:r>
          </a:p>
          <a:p>
            <a:pPr algn="just">
              <a:buFont typeface="Arial" panose="020B0604020202020204" pitchFamily="34" charset="0"/>
              <a:buChar char="•"/>
            </a:pPr>
            <a:endParaRPr lang="en-US" sz="2800" b="0" i="0" dirty="0">
              <a:solidFill>
                <a:srgbClr val="1F1F1F"/>
              </a:solidFill>
              <a:effectLst/>
              <a:highlight>
                <a:srgbClr val="FFFFFF"/>
              </a:highlight>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1BCE32CF-3709-1F04-689B-552AF7731FF6}"/>
              </a:ext>
            </a:extLst>
          </p:cNvPr>
          <p:cNvSpPr txBox="1"/>
          <p:nvPr/>
        </p:nvSpPr>
        <p:spPr>
          <a:xfrm>
            <a:off x="2922309" y="385329"/>
            <a:ext cx="6718701" cy="523220"/>
          </a:xfrm>
          <a:prstGeom prst="rect">
            <a:avLst/>
          </a:prstGeom>
          <a:noFill/>
        </p:spPr>
        <p:txBody>
          <a:bodyPr wrap="square">
            <a:spAutoFit/>
          </a:bodyPr>
          <a:lstStyle/>
          <a:p>
            <a:pPr algn="ctr"/>
            <a:r>
              <a:rPr lang="en-IN" sz="2800" b="1" dirty="0">
                <a:latin typeface="Times New Roman" panose="02020603050405020304" pitchFamily="18" charset="0"/>
                <a:cs typeface="Times New Roman" panose="02020603050405020304" pitchFamily="18" charset="0"/>
              </a:rPr>
              <a:t>Character Development - (Fiction)</a:t>
            </a:r>
            <a:endParaRPr lang="en-IN" sz="2667"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7158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 name="Freeform 3"/>
          <p:cNvSpPr/>
          <p:nvPr/>
        </p:nvSpPr>
        <p:spPr>
          <a:xfrm>
            <a:off x="1" y="6395229"/>
            <a:ext cx="7261471" cy="461667"/>
          </a:xfrm>
          <a:custGeom>
            <a:avLst/>
            <a:gdLst/>
            <a:ahLst/>
            <a:cxnLst/>
            <a:rect l="l" t="t" r="r" b="b"/>
            <a:pathLst>
              <a:path w="2868730" h="302802">
                <a:moveTo>
                  <a:pt x="0" y="0"/>
                </a:moveTo>
                <a:lnTo>
                  <a:pt x="2868730" y="0"/>
                </a:lnTo>
                <a:lnTo>
                  <a:pt x="2868730" y="302802"/>
                </a:lnTo>
                <a:lnTo>
                  <a:pt x="0" y="302802"/>
                </a:lnTo>
                <a:close/>
              </a:path>
            </a:pathLst>
          </a:custGeom>
          <a:solidFill>
            <a:srgbClr val="72C02C"/>
          </a:solidFill>
        </p:spPr>
      </p:sp>
      <p:sp>
        <p:nvSpPr>
          <p:cNvPr id="100" name="Google Shape;100;p2"/>
          <p:cNvSpPr/>
          <p:nvPr/>
        </p:nvSpPr>
        <p:spPr>
          <a:xfrm flipH="1">
            <a:off x="565150" y="1549400"/>
            <a:ext cx="44450" cy="4775200"/>
          </a:xfrm>
          <a:prstGeom prst="rect">
            <a:avLst/>
          </a:prstGeom>
          <a:solidFill>
            <a:srgbClr val="5F8368"/>
          </a:solidFill>
          <a:ln>
            <a:noFill/>
          </a:ln>
        </p:spPr>
        <p:txBody>
          <a:bodyPr spcFirstLastPara="1" wrap="square" lIns="60950" tIns="60950" rIns="60950" bIns="60950" anchor="ctr" anchorCtr="0">
            <a:noAutofit/>
          </a:bodyPr>
          <a:lstStyle/>
          <a:p>
            <a:endParaRPr sz="1200"/>
          </a:p>
        </p:txBody>
      </p:sp>
      <p:sp>
        <p:nvSpPr>
          <p:cNvPr id="104" name="Google Shape;104;p2"/>
          <p:cNvSpPr txBox="1">
            <a:spLocks noGrp="1"/>
          </p:cNvSpPr>
          <p:nvPr>
            <p:ph type="dt" idx="10"/>
          </p:nvPr>
        </p:nvSpPr>
        <p:spPr>
          <a:prstGeom prst="rect">
            <a:avLst/>
          </a:prstGeom>
          <a:noFill/>
          <a:ln>
            <a:noFill/>
          </a:ln>
        </p:spPr>
        <p:txBody>
          <a:bodyPr spcFirstLastPara="1" vert="horz" wrap="square" lIns="60950" tIns="30467" rIns="60950" bIns="30467" rtlCol="0" anchor="ctr" anchorCtr="0">
            <a:noAutofit/>
          </a:bodyPr>
          <a:lstStyle/>
          <a:p>
            <a:r>
              <a:rPr lang="en-US"/>
              <a:t>09/05/2024</a:t>
            </a:r>
            <a:endParaRPr lang="en-US" dirty="0"/>
          </a:p>
        </p:txBody>
      </p:sp>
      <p:sp>
        <p:nvSpPr>
          <p:cNvPr id="106" name="Google Shape;106;p2"/>
          <p:cNvSpPr txBox="1">
            <a:spLocks noGrp="1"/>
          </p:cNvSpPr>
          <p:nvPr>
            <p:ph type="ftr" idx="11"/>
          </p:nvPr>
        </p:nvSpPr>
        <p:spPr>
          <a:prstGeom prst="rect">
            <a:avLst/>
          </a:prstGeom>
          <a:noFill/>
          <a:ln>
            <a:noFill/>
          </a:ln>
        </p:spPr>
        <p:txBody>
          <a:bodyPr spcFirstLastPara="1" vert="horz" wrap="square" lIns="60950" tIns="30467" rIns="60950" bIns="30467" rtlCol="0" anchor="ctr" anchorCtr="0">
            <a:noAutofit/>
          </a:bodyPr>
          <a:lstStyle/>
          <a:p>
            <a:r>
              <a:rPr lang="en-US" sz="933">
                <a:solidFill>
                  <a:schemeClr val="dk1"/>
                </a:solidFill>
                <a:latin typeface="Cambria"/>
                <a:ea typeface="Cambria"/>
              </a:rPr>
              <a:t>INTRODUCTION TO COMPUTER ANIMATION /K.SANGEETHA/GCD/SNSRCAS</a:t>
            </a:r>
            <a:endParaRPr lang="en-IN" dirty="0"/>
          </a:p>
        </p:txBody>
      </p:sp>
      <p:sp>
        <p:nvSpPr>
          <p:cNvPr id="105" name="Google Shape;105;p2"/>
          <p:cNvSpPr txBox="1">
            <a:spLocks noGrp="1"/>
          </p:cNvSpPr>
          <p:nvPr>
            <p:ph type="sldNum" idx="12"/>
          </p:nvPr>
        </p:nvSpPr>
        <p:spPr>
          <a:prstGeom prst="rect">
            <a:avLst/>
          </a:prstGeom>
          <a:noFill/>
          <a:ln>
            <a:noFill/>
          </a:ln>
        </p:spPr>
        <p:txBody>
          <a:bodyPr spcFirstLastPara="1" vert="horz" wrap="square" lIns="60950" tIns="30467" rIns="60950" bIns="30467" rtlCol="0" anchor="ctr" anchorCtr="0">
            <a:noAutofit/>
          </a:bodyPr>
          <a:lstStyle/>
          <a:p>
            <a:fld id="{00000000-1234-1234-1234-123412341234}" type="slidenum">
              <a:rPr lang="en-US" smtClean="0"/>
              <a:pPr/>
              <a:t>8</a:t>
            </a:fld>
            <a:r>
              <a:rPr lang="en-US" dirty="0"/>
              <a:t>/15</a:t>
            </a:r>
            <a:endParaRPr dirty="0"/>
          </a:p>
        </p:txBody>
      </p:sp>
      <p:sp>
        <p:nvSpPr>
          <p:cNvPr id="2" name="AutoShape 2" descr="selected image preview">
            <a:extLst>
              <a:ext uri="{FF2B5EF4-FFF2-40B4-BE49-F238E27FC236}">
                <a16:creationId xmlns:a16="http://schemas.microsoft.com/office/drawing/2014/main" id="{4BC089C1-B7AC-4EB9-7DFA-FE29F327875E}"/>
              </a:ext>
            </a:extLst>
          </p:cNvPr>
          <p:cNvSpPr>
            <a:spLocks noChangeAspect="1" noChangeArrowheads="1"/>
          </p:cNvSpPr>
          <p:nvPr/>
        </p:nvSpPr>
        <p:spPr bwMode="auto">
          <a:xfrm>
            <a:off x="5994400" y="33274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IN" sz="1200"/>
          </a:p>
        </p:txBody>
      </p:sp>
      <p:sp>
        <p:nvSpPr>
          <p:cNvPr id="3" name="AutoShape 4" descr="selected image preview">
            <a:extLst>
              <a:ext uri="{FF2B5EF4-FFF2-40B4-BE49-F238E27FC236}">
                <a16:creationId xmlns:a16="http://schemas.microsoft.com/office/drawing/2014/main" id="{CC630A95-20D3-6376-930B-52D3348F408E}"/>
              </a:ext>
            </a:extLst>
          </p:cNvPr>
          <p:cNvSpPr>
            <a:spLocks noChangeAspect="1" noChangeArrowheads="1"/>
          </p:cNvSpPr>
          <p:nvPr/>
        </p:nvSpPr>
        <p:spPr bwMode="auto">
          <a:xfrm>
            <a:off x="6096000" y="34290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IN" sz="1200"/>
          </a:p>
        </p:txBody>
      </p:sp>
      <p:sp>
        <p:nvSpPr>
          <p:cNvPr id="4" name="AutoShape 6" descr="Image of ">
            <a:extLst>
              <a:ext uri="{FF2B5EF4-FFF2-40B4-BE49-F238E27FC236}">
                <a16:creationId xmlns:a16="http://schemas.microsoft.com/office/drawing/2014/main" id="{CC43267E-DD0A-2FAE-1F00-D9623737FBF2}"/>
              </a:ext>
            </a:extLst>
          </p:cNvPr>
          <p:cNvSpPr>
            <a:spLocks noChangeAspect="1" noChangeArrowheads="1"/>
          </p:cNvSpPr>
          <p:nvPr/>
        </p:nvSpPr>
        <p:spPr bwMode="auto">
          <a:xfrm>
            <a:off x="6197600" y="35306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IN" sz="1200"/>
          </a:p>
        </p:txBody>
      </p:sp>
      <p:sp>
        <p:nvSpPr>
          <p:cNvPr id="7" name="TextBox 6">
            <a:extLst>
              <a:ext uri="{FF2B5EF4-FFF2-40B4-BE49-F238E27FC236}">
                <a16:creationId xmlns:a16="http://schemas.microsoft.com/office/drawing/2014/main" id="{10404693-643B-8E88-8645-BA90772EB4DE}"/>
              </a:ext>
            </a:extLst>
          </p:cNvPr>
          <p:cNvSpPr txBox="1"/>
          <p:nvPr/>
        </p:nvSpPr>
        <p:spPr>
          <a:xfrm>
            <a:off x="1066800" y="1549401"/>
            <a:ext cx="10059512" cy="3970318"/>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Dialogue should sound natural and believable </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Use dialogue to advance the plot, reveal character, and create emotional impact </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Avoid exposition dumps: Dialogue should not solely be used to info-dump information </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Vary sentence structure and word choice to add depth and realism </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Use dialogue tags effectively to attribute speech </a:t>
            </a:r>
          </a:p>
          <a:p>
            <a:pPr algn="just">
              <a:buFont typeface="Arial" panose="020B0604020202020204" pitchFamily="34" charset="0"/>
              <a:buChar char="•"/>
            </a:pPr>
            <a:endParaRPr lang="en-US" sz="2800" b="0" i="0" dirty="0">
              <a:solidFill>
                <a:srgbClr val="1F1F1F"/>
              </a:solidFill>
              <a:effectLst/>
              <a:highlight>
                <a:srgbClr val="FFFFFF"/>
              </a:highlight>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1BCE32CF-3709-1F04-689B-552AF7731FF6}"/>
              </a:ext>
            </a:extLst>
          </p:cNvPr>
          <p:cNvSpPr txBox="1"/>
          <p:nvPr/>
        </p:nvSpPr>
        <p:spPr>
          <a:xfrm>
            <a:off x="2922309" y="385329"/>
            <a:ext cx="6718701" cy="523220"/>
          </a:xfrm>
          <a:prstGeom prst="rect">
            <a:avLst/>
          </a:prstGeom>
          <a:noFill/>
        </p:spPr>
        <p:txBody>
          <a:bodyPr wrap="square">
            <a:spAutoFit/>
          </a:bodyPr>
          <a:lstStyle/>
          <a:p>
            <a:pPr algn="ctr"/>
            <a:r>
              <a:rPr lang="en-IN" sz="2800" b="1" dirty="0">
                <a:latin typeface="Times New Roman" panose="02020603050405020304" pitchFamily="18" charset="0"/>
                <a:cs typeface="Times New Roman" panose="02020603050405020304" pitchFamily="18" charset="0"/>
              </a:rPr>
              <a:t>Dialogue - (Fiction)</a:t>
            </a:r>
            <a:endParaRPr lang="en-IN" sz="2667"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6354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 name="Freeform 3"/>
          <p:cNvSpPr/>
          <p:nvPr/>
        </p:nvSpPr>
        <p:spPr>
          <a:xfrm>
            <a:off x="1" y="6395229"/>
            <a:ext cx="7261471" cy="461667"/>
          </a:xfrm>
          <a:custGeom>
            <a:avLst/>
            <a:gdLst/>
            <a:ahLst/>
            <a:cxnLst/>
            <a:rect l="l" t="t" r="r" b="b"/>
            <a:pathLst>
              <a:path w="2868730" h="302802">
                <a:moveTo>
                  <a:pt x="0" y="0"/>
                </a:moveTo>
                <a:lnTo>
                  <a:pt x="2868730" y="0"/>
                </a:lnTo>
                <a:lnTo>
                  <a:pt x="2868730" y="302802"/>
                </a:lnTo>
                <a:lnTo>
                  <a:pt x="0" y="302802"/>
                </a:lnTo>
                <a:close/>
              </a:path>
            </a:pathLst>
          </a:custGeom>
          <a:solidFill>
            <a:srgbClr val="72C02C"/>
          </a:solidFill>
        </p:spPr>
      </p:sp>
      <p:sp>
        <p:nvSpPr>
          <p:cNvPr id="100" name="Google Shape;100;p2"/>
          <p:cNvSpPr/>
          <p:nvPr/>
        </p:nvSpPr>
        <p:spPr>
          <a:xfrm flipH="1">
            <a:off x="565150" y="1549400"/>
            <a:ext cx="44450" cy="4775200"/>
          </a:xfrm>
          <a:prstGeom prst="rect">
            <a:avLst/>
          </a:prstGeom>
          <a:solidFill>
            <a:srgbClr val="5F8368"/>
          </a:solidFill>
          <a:ln>
            <a:noFill/>
          </a:ln>
        </p:spPr>
        <p:txBody>
          <a:bodyPr spcFirstLastPara="1" wrap="square" lIns="60950" tIns="60950" rIns="60950" bIns="60950" anchor="ctr" anchorCtr="0">
            <a:noAutofit/>
          </a:bodyPr>
          <a:lstStyle/>
          <a:p>
            <a:endParaRPr sz="1200"/>
          </a:p>
        </p:txBody>
      </p:sp>
      <p:sp>
        <p:nvSpPr>
          <p:cNvPr id="104" name="Google Shape;104;p2"/>
          <p:cNvSpPr txBox="1">
            <a:spLocks noGrp="1"/>
          </p:cNvSpPr>
          <p:nvPr>
            <p:ph type="dt" idx="10"/>
          </p:nvPr>
        </p:nvSpPr>
        <p:spPr>
          <a:prstGeom prst="rect">
            <a:avLst/>
          </a:prstGeom>
          <a:noFill/>
          <a:ln>
            <a:noFill/>
          </a:ln>
        </p:spPr>
        <p:txBody>
          <a:bodyPr spcFirstLastPara="1" vert="horz" wrap="square" lIns="60950" tIns="30467" rIns="60950" bIns="30467" rtlCol="0" anchor="ctr" anchorCtr="0">
            <a:noAutofit/>
          </a:bodyPr>
          <a:lstStyle/>
          <a:p>
            <a:r>
              <a:rPr lang="en-US"/>
              <a:t>09/05/2024</a:t>
            </a:r>
            <a:endParaRPr lang="en-US" dirty="0"/>
          </a:p>
        </p:txBody>
      </p:sp>
      <p:sp>
        <p:nvSpPr>
          <p:cNvPr id="106" name="Google Shape;106;p2"/>
          <p:cNvSpPr txBox="1">
            <a:spLocks noGrp="1"/>
          </p:cNvSpPr>
          <p:nvPr>
            <p:ph type="ftr" idx="11"/>
          </p:nvPr>
        </p:nvSpPr>
        <p:spPr>
          <a:prstGeom prst="rect">
            <a:avLst/>
          </a:prstGeom>
          <a:noFill/>
          <a:ln>
            <a:noFill/>
          </a:ln>
        </p:spPr>
        <p:txBody>
          <a:bodyPr spcFirstLastPara="1" vert="horz" wrap="square" lIns="60950" tIns="30467" rIns="60950" bIns="30467" rtlCol="0" anchor="ctr" anchorCtr="0">
            <a:noAutofit/>
          </a:bodyPr>
          <a:lstStyle/>
          <a:p>
            <a:r>
              <a:rPr lang="en-US" sz="933">
                <a:solidFill>
                  <a:schemeClr val="dk1"/>
                </a:solidFill>
                <a:latin typeface="Cambria"/>
                <a:ea typeface="Cambria"/>
              </a:rPr>
              <a:t>INTRODUCTION TO COMPUTER ANIMATION /K.SANGEETHA/GCD/SNSRCAS</a:t>
            </a:r>
            <a:endParaRPr lang="en-IN" dirty="0"/>
          </a:p>
        </p:txBody>
      </p:sp>
      <p:sp>
        <p:nvSpPr>
          <p:cNvPr id="105" name="Google Shape;105;p2"/>
          <p:cNvSpPr txBox="1">
            <a:spLocks noGrp="1"/>
          </p:cNvSpPr>
          <p:nvPr>
            <p:ph type="sldNum" idx="12"/>
          </p:nvPr>
        </p:nvSpPr>
        <p:spPr>
          <a:prstGeom prst="rect">
            <a:avLst/>
          </a:prstGeom>
          <a:noFill/>
          <a:ln>
            <a:noFill/>
          </a:ln>
        </p:spPr>
        <p:txBody>
          <a:bodyPr spcFirstLastPara="1" vert="horz" wrap="square" lIns="60950" tIns="30467" rIns="60950" bIns="30467" rtlCol="0" anchor="ctr" anchorCtr="0">
            <a:noAutofit/>
          </a:bodyPr>
          <a:lstStyle/>
          <a:p>
            <a:fld id="{00000000-1234-1234-1234-123412341234}" type="slidenum">
              <a:rPr lang="en-US" smtClean="0"/>
              <a:pPr/>
              <a:t>9</a:t>
            </a:fld>
            <a:r>
              <a:rPr lang="en-US" dirty="0"/>
              <a:t>/15</a:t>
            </a:r>
            <a:endParaRPr dirty="0"/>
          </a:p>
        </p:txBody>
      </p:sp>
      <p:sp>
        <p:nvSpPr>
          <p:cNvPr id="2" name="AutoShape 2" descr="selected image preview">
            <a:extLst>
              <a:ext uri="{FF2B5EF4-FFF2-40B4-BE49-F238E27FC236}">
                <a16:creationId xmlns:a16="http://schemas.microsoft.com/office/drawing/2014/main" id="{4BC089C1-B7AC-4EB9-7DFA-FE29F327875E}"/>
              </a:ext>
            </a:extLst>
          </p:cNvPr>
          <p:cNvSpPr>
            <a:spLocks noChangeAspect="1" noChangeArrowheads="1"/>
          </p:cNvSpPr>
          <p:nvPr/>
        </p:nvSpPr>
        <p:spPr bwMode="auto">
          <a:xfrm>
            <a:off x="5994400" y="33274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IN" sz="1200"/>
          </a:p>
        </p:txBody>
      </p:sp>
      <p:sp>
        <p:nvSpPr>
          <p:cNvPr id="3" name="AutoShape 4" descr="selected image preview">
            <a:extLst>
              <a:ext uri="{FF2B5EF4-FFF2-40B4-BE49-F238E27FC236}">
                <a16:creationId xmlns:a16="http://schemas.microsoft.com/office/drawing/2014/main" id="{CC630A95-20D3-6376-930B-52D3348F408E}"/>
              </a:ext>
            </a:extLst>
          </p:cNvPr>
          <p:cNvSpPr>
            <a:spLocks noChangeAspect="1" noChangeArrowheads="1"/>
          </p:cNvSpPr>
          <p:nvPr/>
        </p:nvSpPr>
        <p:spPr bwMode="auto">
          <a:xfrm>
            <a:off x="6096000" y="34290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IN" sz="1200"/>
          </a:p>
        </p:txBody>
      </p:sp>
      <p:sp>
        <p:nvSpPr>
          <p:cNvPr id="4" name="AutoShape 6" descr="Image of ">
            <a:extLst>
              <a:ext uri="{FF2B5EF4-FFF2-40B4-BE49-F238E27FC236}">
                <a16:creationId xmlns:a16="http://schemas.microsoft.com/office/drawing/2014/main" id="{CC43267E-DD0A-2FAE-1F00-D9623737FBF2}"/>
              </a:ext>
            </a:extLst>
          </p:cNvPr>
          <p:cNvSpPr>
            <a:spLocks noChangeAspect="1" noChangeArrowheads="1"/>
          </p:cNvSpPr>
          <p:nvPr/>
        </p:nvSpPr>
        <p:spPr bwMode="auto">
          <a:xfrm>
            <a:off x="6197600" y="35306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IN" sz="1200"/>
          </a:p>
        </p:txBody>
      </p:sp>
      <p:sp>
        <p:nvSpPr>
          <p:cNvPr id="7" name="TextBox 6">
            <a:extLst>
              <a:ext uri="{FF2B5EF4-FFF2-40B4-BE49-F238E27FC236}">
                <a16:creationId xmlns:a16="http://schemas.microsoft.com/office/drawing/2014/main" id="{10404693-643B-8E88-8645-BA90772EB4DE}"/>
              </a:ext>
            </a:extLst>
          </p:cNvPr>
          <p:cNvSpPr txBox="1"/>
          <p:nvPr/>
        </p:nvSpPr>
        <p:spPr>
          <a:xfrm>
            <a:off x="1066800" y="1549401"/>
            <a:ext cx="7686642" cy="3970318"/>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Create a vivid and immersive setting </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Use sensory details to bring the setting to life </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Ensure the setting is relevant to the story and contributes to the overall atmosphere </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Consider how the setting influences the characters and plot </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Be consistent with the details of the setting throughout the story </a:t>
            </a:r>
          </a:p>
        </p:txBody>
      </p:sp>
      <p:sp>
        <p:nvSpPr>
          <p:cNvPr id="13" name="TextBox 12">
            <a:extLst>
              <a:ext uri="{FF2B5EF4-FFF2-40B4-BE49-F238E27FC236}">
                <a16:creationId xmlns:a16="http://schemas.microsoft.com/office/drawing/2014/main" id="{1BCE32CF-3709-1F04-689B-552AF7731FF6}"/>
              </a:ext>
            </a:extLst>
          </p:cNvPr>
          <p:cNvSpPr txBox="1"/>
          <p:nvPr/>
        </p:nvSpPr>
        <p:spPr>
          <a:xfrm>
            <a:off x="2922309" y="385329"/>
            <a:ext cx="6718701" cy="523220"/>
          </a:xfrm>
          <a:prstGeom prst="rect">
            <a:avLst/>
          </a:prstGeom>
          <a:noFill/>
        </p:spPr>
        <p:txBody>
          <a:bodyPr wrap="square">
            <a:spAutoFit/>
          </a:bodyPr>
          <a:lstStyle/>
          <a:p>
            <a:pPr algn="ctr"/>
            <a:r>
              <a:rPr lang="en-IN" sz="2800" b="1" dirty="0">
                <a:latin typeface="Times New Roman" panose="02020603050405020304" pitchFamily="18" charset="0"/>
                <a:cs typeface="Times New Roman" panose="02020603050405020304" pitchFamily="18" charset="0"/>
              </a:rPr>
              <a:t>Setting - (Fiction)</a:t>
            </a:r>
            <a:endParaRPr lang="en-IN" sz="2667" b="1"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FA9ACB42-A8E8-9006-9307-C89976D13B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3442" y="2012950"/>
            <a:ext cx="3035300" cy="3035300"/>
          </a:xfrm>
          <a:prstGeom prst="rect">
            <a:avLst/>
          </a:prstGeom>
        </p:spPr>
      </p:pic>
    </p:spTree>
    <p:extLst>
      <p:ext uri="{BB962C8B-B14F-4D97-AF65-F5344CB8AC3E}">
        <p14:creationId xmlns:p14="http://schemas.microsoft.com/office/powerpoint/2010/main" val="32452041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TotalTime>
  <Words>3131</Words>
  <Application>Microsoft Office PowerPoint</Application>
  <PresentationFormat>Widescreen</PresentationFormat>
  <Paragraphs>194</Paragraphs>
  <Slides>18</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Algerian</vt:lpstr>
      <vt:lpstr>Arial</vt:lpstr>
      <vt:lpstr>Calibri</vt:lpstr>
      <vt:lpstr>Calibri Light</vt:lpstr>
      <vt:lpstr>Cambria</vt:lpstr>
      <vt:lpstr>Google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Sangeetha Anbumani</dc:creator>
  <cp:lastModifiedBy>Sangeetha Anbumani</cp:lastModifiedBy>
  <cp:revision>4</cp:revision>
  <dcterms:created xsi:type="dcterms:W3CDTF">2024-04-21T16:34:10Z</dcterms:created>
  <dcterms:modified xsi:type="dcterms:W3CDTF">2024-05-09T02:57:01Z</dcterms:modified>
</cp:coreProperties>
</file>